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2" r:id="rId4"/>
    <p:sldId id="259" r:id="rId5"/>
    <p:sldId id="261" r:id="rId6"/>
    <p:sldId id="280" r:id="rId7"/>
    <p:sldId id="281" r:id="rId8"/>
    <p:sldId id="270" r:id="rId9"/>
    <p:sldId id="271" r:id="rId10"/>
    <p:sldId id="272" r:id="rId11"/>
    <p:sldId id="273" r:id="rId12"/>
    <p:sldId id="274" r:id="rId13"/>
    <p:sldId id="275" r:id="rId14"/>
    <p:sldId id="277" r:id="rId15"/>
    <p:sldId id="268" r:id="rId16"/>
    <p:sldId id="269" r:id="rId17"/>
    <p:sldId id="265" r:id="rId18"/>
    <p:sldId id="266" r:id="rId19"/>
    <p:sldId id="278"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D498-2982-41BB-8043-B7CB098AC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83C22-C7AF-4655-9D47-D919CAEB95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9C6A4A-6BAC-4F2B-8A7F-527539513996}"/>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E419406E-8E1F-48C3-9808-626FD4D60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02813-2BC2-46AB-82A9-B1D74D066572}"/>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77602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65B3-16CD-46CF-93FE-C1745E73E6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3485A-5A29-4165-AE4E-FD1ABDA46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85AA8-68AD-4B89-9A28-C85EDE87D860}"/>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ECB9E536-5068-43C0-B6B9-1028EE1E0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5C24E-DACC-47A3-9393-E0F40B78D0D3}"/>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403099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64D672-4F26-4255-B256-A602490E09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8B8EE-E779-40ED-8279-59477D652D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F2482-A07E-455B-9579-D6CB145B9CEC}"/>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2C7A4B46-649E-4F6D-B131-C05713792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3A9B3-6524-48A3-962B-54D8FAA102EC}"/>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313092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2692-845B-49B6-8F61-38F07E20B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28157-3610-49B4-B302-DC6F960AC2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1FCD3-1F15-4422-943E-C5A54B13AC8F}"/>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1AE6E2BA-DE1A-497D-95D9-438EC3A0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99F7-CDDD-4FF3-8FF0-F0E65A644D13}"/>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335127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4CAB-088B-4029-8F8B-47DAB8EEA2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4051EB-F287-4C96-803C-01D1F5699B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C23ABC-6F20-4195-830B-D49EDCABF353}"/>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6E72AE52-2610-42C8-A4F9-1D4DF5BC6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FE077-C98D-4F2F-867F-AC8958D8EBA5}"/>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411534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BECB-6F14-46B0-969E-4AA9450B2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B89D4-5194-4493-83E9-7C0008170E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C2C433-AED0-4F24-8CBC-EFC2143D00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99DF10-667D-44A1-A4ED-46C7159AF918}"/>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6" name="Footer Placeholder 5">
            <a:extLst>
              <a:ext uri="{FF2B5EF4-FFF2-40B4-BE49-F238E27FC236}">
                <a16:creationId xmlns:a16="http://schemas.microsoft.com/office/drawing/2014/main" id="{F03AF39F-12E9-480A-BBA0-AE4D99944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1C84DF-F0A9-4367-924E-A88A0335A425}"/>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412244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3F0C-9338-42CE-B996-F50D5C22B9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663A23-36A7-4CA1-A2DB-431ACD592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DC49F3-9E58-4B38-B197-AD105175A9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8D1CA-E4EB-45A0-91A9-0901097B0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A1A060-CC2B-4374-9066-15FE4B691C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C27E69-EAEB-467D-AD6C-E07F11C500DE}"/>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8" name="Footer Placeholder 7">
            <a:extLst>
              <a:ext uri="{FF2B5EF4-FFF2-40B4-BE49-F238E27FC236}">
                <a16:creationId xmlns:a16="http://schemas.microsoft.com/office/drawing/2014/main" id="{00A12973-FBC9-4E56-9850-062FEC69B1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67D804-D424-4F02-9E5E-85A1FD22689A}"/>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67720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277E-2F37-4967-AC47-D88068DF13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68A508-8B62-4513-8E33-DE4299B456FE}"/>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4" name="Footer Placeholder 3">
            <a:extLst>
              <a:ext uri="{FF2B5EF4-FFF2-40B4-BE49-F238E27FC236}">
                <a16:creationId xmlns:a16="http://schemas.microsoft.com/office/drawing/2014/main" id="{BFC49FB1-DE50-4562-B3AC-B5DC9FFC10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30E86B-2CBA-4711-9697-CC409049F6A3}"/>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2730343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924209-85C3-46C9-A91F-4B512E50B949}"/>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3" name="Footer Placeholder 2">
            <a:extLst>
              <a:ext uri="{FF2B5EF4-FFF2-40B4-BE49-F238E27FC236}">
                <a16:creationId xmlns:a16="http://schemas.microsoft.com/office/drawing/2014/main" id="{CE8B73C3-F550-4AF3-8E51-ABAF25B58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1C5532-6870-47AA-BC38-96EA540C51C1}"/>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4087522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16C6-B455-48C7-A4C0-9F897E8AF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4A70F-DB1E-4D55-8EA8-241ABB818A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5E8619-B871-4EDD-A044-B8C5640CC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794986-5D88-4107-B60E-3CE098C641CD}"/>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6" name="Footer Placeholder 5">
            <a:extLst>
              <a:ext uri="{FF2B5EF4-FFF2-40B4-BE49-F238E27FC236}">
                <a16:creationId xmlns:a16="http://schemas.microsoft.com/office/drawing/2014/main" id="{4D89B509-B8C9-40CD-A37A-359EC819B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C39D8-EDC1-469E-B444-8E8E4A060FC4}"/>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288452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A32-FF55-4418-803C-C56ABB3E5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7803B5-036A-4C86-85A7-8D8229206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ABBAD0-0C4C-47EA-9A2D-922E6FCFC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4E2411-B34A-43C5-971A-B54FC72DE235}"/>
              </a:ext>
            </a:extLst>
          </p:cNvPr>
          <p:cNvSpPr>
            <a:spLocks noGrp="1"/>
          </p:cNvSpPr>
          <p:nvPr>
            <p:ph type="dt" sz="half" idx="10"/>
          </p:nvPr>
        </p:nvSpPr>
        <p:spPr/>
        <p:txBody>
          <a:bodyPr/>
          <a:lstStyle/>
          <a:p>
            <a:fld id="{D5138A50-40C1-411E-A1C2-CABA0C162FF0}" type="datetimeFigureOut">
              <a:rPr lang="en-US" smtClean="0"/>
              <a:t>2/27/2019</a:t>
            </a:fld>
            <a:endParaRPr lang="en-US"/>
          </a:p>
        </p:txBody>
      </p:sp>
      <p:sp>
        <p:nvSpPr>
          <p:cNvPr id="6" name="Footer Placeholder 5">
            <a:extLst>
              <a:ext uri="{FF2B5EF4-FFF2-40B4-BE49-F238E27FC236}">
                <a16:creationId xmlns:a16="http://schemas.microsoft.com/office/drawing/2014/main" id="{138BD515-5B9B-4324-9F15-9ADA22FFD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71791-5FDD-408F-B84C-3034CDB9E92B}"/>
              </a:ext>
            </a:extLst>
          </p:cNvPr>
          <p:cNvSpPr>
            <a:spLocks noGrp="1"/>
          </p:cNvSpPr>
          <p:nvPr>
            <p:ph type="sldNum" sz="quarter" idx="12"/>
          </p:nvPr>
        </p:nvSpPr>
        <p:spPr/>
        <p:txBody>
          <a:bodyPr/>
          <a:lstStyle/>
          <a:p>
            <a:fld id="{02833E79-3C1A-4958-8E8E-3BD88F4ED71F}" type="slidenum">
              <a:rPr lang="en-US" smtClean="0"/>
              <a:t>‹#›</a:t>
            </a:fld>
            <a:endParaRPr lang="en-US"/>
          </a:p>
        </p:txBody>
      </p:sp>
    </p:spTree>
    <p:extLst>
      <p:ext uri="{BB962C8B-B14F-4D97-AF65-F5344CB8AC3E}">
        <p14:creationId xmlns:p14="http://schemas.microsoft.com/office/powerpoint/2010/main" val="156656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C0099C-F202-4A24-AD39-5A4404A42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1CC94-35D4-458C-8278-E8AE19E03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EE865-B367-4854-B74D-3D0A7A889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138A50-40C1-411E-A1C2-CABA0C162FF0}" type="datetimeFigureOut">
              <a:rPr lang="en-US" smtClean="0"/>
              <a:t>2/27/2019</a:t>
            </a:fld>
            <a:endParaRPr lang="en-US"/>
          </a:p>
        </p:txBody>
      </p:sp>
      <p:sp>
        <p:nvSpPr>
          <p:cNvPr id="5" name="Footer Placeholder 4">
            <a:extLst>
              <a:ext uri="{FF2B5EF4-FFF2-40B4-BE49-F238E27FC236}">
                <a16:creationId xmlns:a16="http://schemas.microsoft.com/office/drawing/2014/main" id="{745E94FB-2E74-45EB-96DD-FABC9A0DD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2AC90-06D7-4BFD-B52A-7FCA2A625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33E79-3C1A-4958-8E8E-3BD88F4ED71F}" type="slidenum">
              <a:rPr lang="en-US" smtClean="0"/>
              <a:t>‹#›</a:t>
            </a:fld>
            <a:endParaRPr lang="en-US"/>
          </a:p>
        </p:txBody>
      </p:sp>
    </p:spTree>
    <p:extLst>
      <p:ext uri="{BB962C8B-B14F-4D97-AF65-F5344CB8AC3E}">
        <p14:creationId xmlns:p14="http://schemas.microsoft.com/office/powerpoint/2010/main" val="197498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D2A6-5872-470B-AD1A-9B066B223CC9}"/>
              </a:ext>
            </a:extLst>
          </p:cNvPr>
          <p:cNvSpPr>
            <a:spLocks noGrp="1"/>
          </p:cNvSpPr>
          <p:nvPr>
            <p:ph type="title"/>
          </p:nvPr>
        </p:nvSpPr>
        <p:spPr/>
        <p:txBody>
          <a:bodyPr/>
          <a:lstStyle/>
          <a:p>
            <a:pPr algn="ctr"/>
            <a:r>
              <a:rPr lang="en-US" b="1" dirty="0"/>
              <a:t>Data Science Engineering Methods and Tools Midterm Project</a:t>
            </a:r>
          </a:p>
        </p:txBody>
      </p:sp>
      <p:sp>
        <p:nvSpPr>
          <p:cNvPr id="3" name="Content Placeholder 2">
            <a:extLst>
              <a:ext uri="{FF2B5EF4-FFF2-40B4-BE49-F238E27FC236}">
                <a16:creationId xmlns:a16="http://schemas.microsoft.com/office/drawing/2014/main" id="{6B41E599-6EF7-4F43-9DA6-2F81E69B2BF0}"/>
              </a:ext>
            </a:extLst>
          </p:cNvPr>
          <p:cNvSpPr>
            <a:spLocks noGrp="1"/>
          </p:cNvSpPr>
          <p:nvPr>
            <p:ph idx="1"/>
          </p:nvPr>
        </p:nvSpPr>
        <p:spPr/>
        <p:txBody>
          <a:bodyPr>
            <a:normAutofit lnSpcReduction="10000"/>
          </a:bodyPr>
          <a:lstStyle/>
          <a:p>
            <a:pPr marL="0" indent="0">
              <a:buNone/>
            </a:pPr>
            <a:r>
              <a:rPr lang="en-US" b="1" dirty="0" err="1"/>
              <a:t>Fifa</a:t>
            </a:r>
            <a:r>
              <a:rPr lang="en-US" b="1" dirty="0"/>
              <a:t> 2018-19 Prediction Analysis</a:t>
            </a:r>
          </a:p>
          <a:p>
            <a:pPr marL="0" indent="0">
              <a:buNone/>
            </a:pPr>
            <a:r>
              <a:rPr lang="en-US" b="1" dirty="0"/>
              <a:t>Problem Description: </a:t>
            </a:r>
          </a:p>
          <a:p>
            <a:pPr marL="0" indent="0">
              <a:buNone/>
            </a:pPr>
            <a:r>
              <a:rPr lang="en-US" dirty="0"/>
              <a:t>Predicting the Value of the Player from 2019 Data set on the basis of the Performance history from 2018 data set</a:t>
            </a:r>
          </a:p>
          <a:p>
            <a:pPr marL="0" indent="0" algn="r">
              <a:buNone/>
            </a:pPr>
            <a:r>
              <a:rPr lang="en-US" b="1" dirty="0"/>
              <a:t>-</a:t>
            </a:r>
            <a:r>
              <a:rPr lang="en-US" dirty="0"/>
              <a:t>By</a:t>
            </a:r>
          </a:p>
          <a:p>
            <a:pPr marL="0" indent="0" algn="r">
              <a:buNone/>
            </a:pPr>
            <a:r>
              <a:rPr lang="en-US" b="1" dirty="0"/>
              <a:t>You </a:t>
            </a:r>
            <a:r>
              <a:rPr lang="en-US" b="1" dirty="0" err="1"/>
              <a:t>fu</a:t>
            </a:r>
            <a:endParaRPr lang="en-US" b="1" dirty="0"/>
          </a:p>
          <a:p>
            <a:pPr marL="0" indent="0" algn="r">
              <a:buNone/>
            </a:pPr>
            <a:r>
              <a:rPr lang="en-US" b="1" dirty="0"/>
              <a:t>Dhaval Pandya</a:t>
            </a:r>
          </a:p>
          <a:p>
            <a:pPr marL="0" indent="0" algn="r">
              <a:buNone/>
            </a:pPr>
            <a:r>
              <a:rPr lang="en-US" b="1" dirty="0"/>
              <a:t>Drishti </a:t>
            </a:r>
            <a:r>
              <a:rPr lang="en-US" b="1" dirty="0" err="1"/>
              <a:t>Shishodiya</a:t>
            </a:r>
            <a:endParaRPr lang="en-US" b="1" dirty="0"/>
          </a:p>
          <a:p>
            <a:pPr marL="0" indent="0" algn="r">
              <a:buNone/>
            </a:pPr>
            <a:r>
              <a:rPr lang="en-US" b="1" dirty="0"/>
              <a:t>Supriya Murty</a:t>
            </a:r>
          </a:p>
        </p:txBody>
      </p:sp>
    </p:spTree>
    <p:extLst>
      <p:ext uri="{BB962C8B-B14F-4D97-AF65-F5344CB8AC3E}">
        <p14:creationId xmlns:p14="http://schemas.microsoft.com/office/powerpoint/2010/main" val="2843777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E549-2300-4CCA-A8CB-ADE1D6DAFBE2}"/>
              </a:ext>
            </a:extLst>
          </p:cNvPr>
          <p:cNvSpPr txBox="1">
            <a:spLocks/>
          </p:cNvSpPr>
          <p:nvPr/>
        </p:nvSpPr>
        <p:spPr>
          <a:xfrm>
            <a:off x="838200" y="3179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Step</a:t>
            </a:r>
            <a:r>
              <a:rPr lang="zh-CN" altLang="en-US" b="1" dirty="0"/>
              <a:t> </a:t>
            </a:r>
            <a:r>
              <a:rPr lang="en-US" altLang="zh-CN" b="1" dirty="0"/>
              <a:t>1:</a:t>
            </a:r>
            <a:r>
              <a:rPr lang="zh-CN" altLang="en-US" b="1" dirty="0"/>
              <a:t> </a:t>
            </a:r>
            <a:r>
              <a:rPr lang="en-US" altLang="zh-CN" b="1" dirty="0"/>
              <a:t>all</a:t>
            </a:r>
            <a:r>
              <a:rPr lang="zh-CN" altLang="en-US" b="1" dirty="0"/>
              <a:t> </a:t>
            </a:r>
            <a:r>
              <a:rPr lang="en-US" altLang="zh-CN" b="1" dirty="0"/>
              <a:t>features (cont.)</a:t>
            </a:r>
            <a:endParaRPr lang="en-US" b="1" dirty="0"/>
          </a:p>
        </p:txBody>
      </p:sp>
      <p:sp>
        <p:nvSpPr>
          <p:cNvPr id="3" name="Content Placeholder 2">
            <a:extLst>
              <a:ext uri="{FF2B5EF4-FFF2-40B4-BE49-F238E27FC236}">
                <a16:creationId xmlns:a16="http://schemas.microsoft.com/office/drawing/2014/main" id="{884A6CFD-F731-4658-83D2-CB22C5E378F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The</a:t>
            </a:r>
            <a:r>
              <a:rPr lang="zh-CN" altLang="en-US" dirty="0"/>
              <a:t> </a:t>
            </a:r>
            <a:r>
              <a:rPr lang="en-US" altLang="zh-CN" dirty="0"/>
              <a:t>result</a:t>
            </a:r>
            <a:r>
              <a:rPr lang="zh-CN" altLang="en-US" dirty="0"/>
              <a:t> </a:t>
            </a:r>
            <a:r>
              <a:rPr lang="en-US" altLang="zh-CN" dirty="0"/>
              <a:t>shows</a:t>
            </a:r>
            <a:r>
              <a:rPr lang="zh-CN" altLang="en-US" dirty="0"/>
              <a:t> </a:t>
            </a:r>
            <a:r>
              <a:rPr lang="en-US" altLang="zh-CN" dirty="0"/>
              <a:t>two</a:t>
            </a:r>
            <a:r>
              <a:rPr lang="zh-CN" altLang="en-US" dirty="0"/>
              <a:t> </a:t>
            </a:r>
            <a:r>
              <a:rPr lang="en-US" altLang="zh-CN" dirty="0"/>
              <a:t>problems</a:t>
            </a:r>
          </a:p>
          <a:p>
            <a:pPr marL="0" indent="0">
              <a:buFont typeface="Arial" panose="020B0604020202020204" pitchFamily="34" charset="0"/>
              <a:buNone/>
            </a:pPr>
            <a:endParaRPr lang="en-US" altLang="zh-CN" dirty="0"/>
          </a:p>
          <a:p>
            <a:pPr lvl="1"/>
            <a:r>
              <a:rPr lang="en-US" altLang="zh-CN" dirty="0"/>
              <a:t>There</a:t>
            </a:r>
            <a:r>
              <a:rPr lang="zh-CN" altLang="en-US" dirty="0"/>
              <a:t> </a:t>
            </a:r>
            <a:r>
              <a:rPr lang="en-US" altLang="zh-CN" dirty="0"/>
              <a:t>are</a:t>
            </a:r>
            <a:r>
              <a:rPr lang="zh-CN" altLang="en-US" dirty="0"/>
              <a:t> </a:t>
            </a:r>
            <a:r>
              <a:rPr lang="en-US" altLang="zh-CN" dirty="0"/>
              <a:t>some</a:t>
            </a:r>
            <a:r>
              <a:rPr lang="zh-CN" altLang="en-US" dirty="0"/>
              <a:t> </a:t>
            </a:r>
            <a:r>
              <a:rPr lang="en-US" altLang="zh-CN" dirty="0"/>
              <a:t>features</a:t>
            </a:r>
            <a:r>
              <a:rPr lang="zh-CN" altLang="en-US" dirty="0"/>
              <a:t> </a:t>
            </a:r>
            <a:r>
              <a:rPr lang="en-US" altLang="zh-CN" dirty="0"/>
              <a:t>with</a:t>
            </a:r>
            <a:r>
              <a:rPr lang="zh-CN" altLang="en-US" dirty="0"/>
              <a:t> </a:t>
            </a:r>
            <a:r>
              <a:rPr lang="en-US" altLang="zh-CN" dirty="0"/>
              <a:t>high</a:t>
            </a:r>
            <a:r>
              <a:rPr lang="zh-CN" altLang="en-US" dirty="0"/>
              <a:t> </a:t>
            </a:r>
            <a:r>
              <a:rPr lang="en-US" altLang="zh-CN" dirty="0"/>
              <a:t>p-value</a:t>
            </a:r>
          </a:p>
          <a:p>
            <a:pPr lvl="2"/>
            <a:r>
              <a:rPr lang="en-US" altLang="zh-CN" dirty="0"/>
              <a:t>It</a:t>
            </a:r>
            <a:r>
              <a:rPr lang="zh-CN" altLang="en-US" dirty="0"/>
              <a:t> </a:t>
            </a:r>
            <a:r>
              <a:rPr lang="en-US" altLang="zh-CN" dirty="0"/>
              <a:t>means</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important</a:t>
            </a:r>
          </a:p>
          <a:p>
            <a:pPr lvl="1"/>
            <a:r>
              <a:rPr lang="en-US" altLang="zh-CN" dirty="0"/>
              <a:t>There</a:t>
            </a:r>
            <a:r>
              <a:rPr lang="zh-CN" altLang="en-US" dirty="0"/>
              <a:t> </a:t>
            </a:r>
            <a:r>
              <a:rPr lang="en-US" altLang="zh-CN" dirty="0"/>
              <a:t>are</a:t>
            </a:r>
            <a:r>
              <a:rPr lang="zh-CN" altLang="en-US" dirty="0"/>
              <a:t> </a:t>
            </a:r>
            <a:r>
              <a:rPr lang="en-US" altLang="zh-CN" dirty="0"/>
              <a:t>some</a:t>
            </a:r>
            <a:r>
              <a:rPr lang="zh-CN" altLang="en-US" dirty="0"/>
              <a:t> </a:t>
            </a:r>
            <a:r>
              <a:rPr lang="en-US" altLang="zh-CN" dirty="0"/>
              <a:t>features</a:t>
            </a:r>
            <a:r>
              <a:rPr lang="zh-CN" altLang="en-US" dirty="0"/>
              <a:t> </a:t>
            </a:r>
            <a:r>
              <a:rPr lang="en-US" altLang="zh-CN" dirty="0"/>
              <a:t>without</a:t>
            </a:r>
            <a:r>
              <a:rPr lang="zh-CN" altLang="en-US" dirty="0"/>
              <a:t> </a:t>
            </a:r>
            <a:r>
              <a:rPr lang="en-US" altLang="zh-CN" dirty="0"/>
              <a:t>p-value</a:t>
            </a:r>
            <a:r>
              <a:rPr lang="zh-CN" altLang="en-US" dirty="0"/>
              <a:t> </a:t>
            </a:r>
            <a:r>
              <a:rPr lang="en-US" altLang="zh-CN" dirty="0"/>
              <a:t>(shown</a:t>
            </a:r>
            <a:r>
              <a:rPr lang="zh-CN" altLang="en-US" dirty="0"/>
              <a:t> </a:t>
            </a:r>
            <a:r>
              <a:rPr lang="en-US" altLang="zh-CN" dirty="0"/>
              <a:t>as</a:t>
            </a:r>
            <a:r>
              <a:rPr lang="zh-CN" altLang="en-US" dirty="0"/>
              <a:t> </a:t>
            </a:r>
            <a:r>
              <a:rPr lang="en-US" altLang="zh-CN" dirty="0"/>
              <a:t>NA)</a:t>
            </a:r>
          </a:p>
          <a:p>
            <a:pPr lvl="2"/>
            <a:r>
              <a:rPr lang="en-US" altLang="zh-CN" dirty="0"/>
              <a:t>It</a:t>
            </a:r>
            <a:r>
              <a:rPr lang="zh-CN" altLang="en-US" dirty="0"/>
              <a:t> </a:t>
            </a:r>
            <a:r>
              <a:rPr lang="en-US" altLang="zh-CN" dirty="0"/>
              <a:t>is</a:t>
            </a:r>
            <a:r>
              <a:rPr lang="zh-CN" altLang="en-US" dirty="0"/>
              <a:t> </a:t>
            </a:r>
            <a:r>
              <a:rPr lang="en-US" altLang="zh-CN" dirty="0"/>
              <a:t>because</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a:t>highly correlated with</a:t>
            </a:r>
            <a:r>
              <a:rPr lang="zh-CN" altLang="en-US" dirty="0"/>
              <a:t> </a:t>
            </a:r>
            <a:r>
              <a:rPr lang="en-US" altLang="zh-CN" dirty="0"/>
              <a:t>other</a:t>
            </a:r>
            <a:r>
              <a:rPr lang="zh-CN" altLang="en-US" dirty="0"/>
              <a:t> </a:t>
            </a:r>
            <a:r>
              <a:rPr lang="en-US" altLang="zh-CN" dirty="0"/>
              <a:t>variables</a:t>
            </a:r>
          </a:p>
          <a:p>
            <a:pPr marL="0" lvl="2" indent="0">
              <a:lnSpc>
                <a:spcPct val="100000"/>
              </a:lnSpc>
              <a:spcBef>
                <a:spcPts val="1000"/>
              </a:spcBef>
              <a:buFont typeface="Arial" panose="020B0604020202020204" pitchFamily="34" charset="0"/>
              <a:buNone/>
            </a:pPr>
            <a:r>
              <a:rPr lang="en-US" altLang="zh-CN" sz="2800" dirty="0"/>
              <a:t>So,</a:t>
            </a:r>
            <a:r>
              <a:rPr lang="zh-CN" altLang="en-US" sz="2800" dirty="0"/>
              <a:t> </a:t>
            </a:r>
            <a:r>
              <a:rPr lang="en-US" altLang="zh-CN" sz="2800" dirty="0"/>
              <a:t>we</a:t>
            </a:r>
            <a:r>
              <a:rPr lang="zh-CN" altLang="en-US" sz="2800" dirty="0"/>
              <a:t> </a:t>
            </a:r>
            <a:r>
              <a:rPr lang="en-US" altLang="zh-CN" sz="2800" dirty="0"/>
              <a:t>have</a:t>
            </a:r>
            <a:r>
              <a:rPr lang="zh-CN" altLang="en-US" sz="2800" dirty="0"/>
              <a:t> </a:t>
            </a:r>
            <a:r>
              <a:rPr lang="en-US" altLang="zh-CN" sz="2800" dirty="0"/>
              <a:t>to</a:t>
            </a:r>
            <a:r>
              <a:rPr lang="zh-CN" altLang="en-US" sz="2800" dirty="0"/>
              <a:t> </a:t>
            </a:r>
            <a:r>
              <a:rPr lang="en-US" altLang="zh-CN" sz="2800" dirty="0"/>
              <a:t>deal</a:t>
            </a:r>
            <a:r>
              <a:rPr lang="zh-CN" altLang="en-US" sz="2800" dirty="0"/>
              <a:t> </a:t>
            </a:r>
            <a:r>
              <a:rPr lang="en-US" altLang="zh-CN" sz="2800" dirty="0"/>
              <a:t>with</a:t>
            </a:r>
            <a:r>
              <a:rPr lang="zh-CN" altLang="en-US" sz="2800" dirty="0"/>
              <a:t> </a:t>
            </a:r>
            <a:r>
              <a:rPr lang="en-US" altLang="zh-CN" sz="2800" dirty="0"/>
              <a:t>it</a:t>
            </a:r>
            <a:r>
              <a:rPr lang="zh-CN" altLang="en-US" sz="2800" dirty="0"/>
              <a:t> </a:t>
            </a:r>
            <a:r>
              <a:rPr lang="en-US" altLang="zh-CN" sz="2800" dirty="0"/>
              <a:t>in</a:t>
            </a:r>
            <a:r>
              <a:rPr lang="zh-CN" altLang="en-US" sz="2800" dirty="0"/>
              <a:t> </a:t>
            </a:r>
            <a:r>
              <a:rPr lang="en-US" altLang="zh-CN" sz="2800" dirty="0"/>
              <a:t>next</a:t>
            </a:r>
            <a:r>
              <a:rPr lang="zh-CN" altLang="en-US" sz="2800" dirty="0"/>
              <a:t> </a:t>
            </a:r>
            <a:r>
              <a:rPr lang="en-US" altLang="zh-CN" sz="2800" dirty="0"/>
              <a:t>step</a:t>
            </a:r>
          </a:p>
          <a:p>
            <a:pPr marL="1371600" lvl="3" indent="0">
              <a:buFont typeface="Arial" panose="020B0604020202020204" pitchFamily="34" charset="0"/>
              <a:buNone/>
            </a:pPr>
            <a:endParaRPr lang="en-US" altLang="zh-CN" dirty="0"/>
          </a:p>
          <a:p>
            <a:pPr marL="1371600" lvl="3" indent="0">
              <a:buFont typeface="Arial" panose="020B0604020202020204" pitchFamily="34" charset="0"/>
              <a:buNone/>
            </a:pPr>
            <a:r>
              <a:rPr lang="zh-CN" altLang="en-US" dirty="0"/>
              <a:t> </a:t>
            </a:r>
            <a:endParaRPr lang="en-US" altLang="zh-CN" dirty="0"/>
          </a:p>
        </p:txBody>
      </p:sp>
    </p:spTree>
    <p:extLst>
      <p:ext uri="{BB962C8B-B14F-4D97-AF65-F5344CB8AC3E}">
        <p14:creationId xmlns:p14="http://schemas.microsoft.com/office/powerpoint/2010/main" val="505162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DE9F-BFF3-4138-8ACC-BB9F1ECFBC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Step</a:t>
            </a:r>
            <a:r>
              <a:rPr lang="zh-CN" altLang="en-US" b="1" dirty="0"/>
              <a:t> </a:t>
            </a:r>
            <a:r>
              <a:rPr lang="en-US" altLang="zh-CN" b="1" dirty="0"/>
              <a:t>2/3:</a:t>
            </a:r>
            <a:r>
              <a:rPr lang="zh-CN" altLang="en-US" b="1" dirty="0"/>
              <a:t> </a:t>
            </a:r>
            <a:r>
              <a:rPr lang="en-US" altLang="zh-CN" b="1" dirty="0"/>
              <a:t>Select</a:t>
            </a:r>
            <a:r>
              <a:rPr lang="zh-CN" altLang="en-US" b="1" dirty="0"/>
              <a:t> </a:t>
            </a:r>
            <a:r>
              <a:rPr lang="en-US" altLang="zh-CN" b="1" dirty="0"/>
              <a:t>significant</a:t>
            </a:r>
            <a:r>
              <a:rPr lang="zh-CN" altLang="en-US" b="1" dirty="0"/>
              <a:t> </a:t>
            </a:r>
            <a:r>
              <a:rPr lang="en-US" altLang="zh-CN" b="1" dirty="0"/>
              <a:t>features</a:t>
            </a:r>
            <a:endParaRPr lang="en-US" b="1" dirty="0"/>
          </a:p>
        </p:txBody>
      </p:sp>
      <p:sp>
        <p:nvSpPr>
          <p:cNvPr id="3" name="Content Placeholder 2">
            <a:extLst>
              <a:ext uri="{FF2B5EF4-FFF2-40B4-BE49-F238E27FC236}">
                <a16:creationId xmlns:a16="http://schemas.microsoft.com/office/drawing/2014/main" id="{09809032-9F97-4AE3-A92D-E6578759480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We</a:t>
            </a:r>
            <a:r>
              <a:rPr lang="zh-CN" altLang="en-US" dirty="0"/>
              <a:t> </a:t>
            </a:r>
            <a:r>
              <a:rPr lang="en-US" altLang="zh-CN" dirty="0"/>
              <a:t>select</a:t>
            </a:r>
            <a:r>
              <a:rPr lang="zh-CN" altLang="en-US" dirty="0"/>
              <a:t> </a:t>
            </a:r>
            <a:r>
              <a:rPr lang="en-US" altLang="zh-CN" dirty="0"/>
              <a:t>the</a:t>
            </a:r>
            <a:r>
              <a:rPr lang="zh-CN" altLang="en-US" dirty="0"/>
              <a:t> </a:t>
            </a:r>
            <a:r>
              <a:rPr lang="en-US" altLang="zh-CN" dirty="0"/>
              <a:t>relatively</a:t>
            </a:r>
            <a:r>
              <a:rPr lang="zh-CN" altLang="en-US" dirty="0"/>
              <a:t> </a:t>
            </a:r>
            <a:r>
              <a:rPr lang="en-US" altLang="zh-CN" dirty="0"/>
              <a:t>important</a:t>
            </a:r>
            <a:r>
              <a:rPr lang="zh-CN" altLang="en-US" dirty="0"/>
              <a:t> </a:t>
            </a:r>
            <a:r>
              <a:rPr lang="en-US" altLang="zh-CN" dirty="0"/>
              <a:t>features from</a:t>
            </a:r>
            <a:r>
              <a:rPr lang="zh-CN" altLang="en-US" dirty="0"/>
              <a:t> </a:t>
            </a:r>
            <a:r>
              <a:rPr lang="en-US" altLang="zh-CN" dirty="0"/>
              <a:t>the</a:t>
            </a:r>
            <a:r>
              <a:rPr lang="zh-CN" altLang="en-US" dirty="0"/>
              <a:t> </a:t>
            </a:r>
            <a:r>
              <a:rPr lang="en-US" altLang="zh-CN" dirty="0"/>
              <a:t>model</a:t>
            </a:r>
            <a:r>
              <a:rPr lang="zh-CN" altLang="en-US" dirty="0"/>
              <a:t> </a:t>
            </a:r>
            <a:r>
              <a:rPr lang="en-US" altLang="zh-CN" dirty="0"/>
              <a:t>gotten</a:t>
            </a:r>
            <a:r>
              <a:rPr lang="zh-CN" altLang="en-US" dirty="0"/>
              <a:t> </a:t>
            </a:r>
            <a:r>
              <a:rPr lang="en-US" altLang="zh-CN" dirty="0"/>
              <a:t>in</a:t>
            </a:r>
            <a:r>
              <a:rPr lang="zh-CN" altLang="en-US" dirty="0"/>
              <a:t> </a:t>
            </a:r>
            <a:r>
              <a:rPr lang="en-US" altLang="zh-CN" dirty="0"/>
              <a:t>last</a:t>
            </a:r>
            <a:r>
              <a:rPr lang="zh-CN" altLang="en-US" dirty="0"/>
              <a:t> </a:t>
            </a:r>
            <a:r>
              <a:rPr lang="en-US" altLang="zh-CN" dirty="0"/>
              <a:t>step and create a new model.</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D3CDFEB6-6118-4886-BF56-73D36745715B}"/>
              </a:ext>
            </a:extLst>
          </p:cNvPr>
          <p:cNvPicPr>
            <a:picLocks noChangeAspect="1"/>
          </p:cNvPicPr>
          <p:nvPr/>
        </p:nvPicPr>
        <p:blipFill>
          <a:blip r:embed="rId2"/>
          <a:stretch>
            <a:fillRect/>
          </a:stretch>
        </p:blipFill>
        <p:spPr>
          <a:xfrm>
            <a:off x="2102072" y="2575063"/>
            <a:ext cx="3100123" cy="3792442"/>
          </a:xfrm>
          <a:prstGeom prst="rect">
            <a:avLst/>
          </a:prstGeom>
        </p:spPr>
      </p:pic>
      <p:pic>
        <p:nvPicPr>
          <p:cNvPr id="5" name="Picture 4">
            <a:extLst>
              <a:ext uri="{FF2B5EF4-FFF2-40B4-BE49-F238E27FC236}">
                <a16:creationId xmlns:a16="http://schemas.microsoft.com/office/drawing/2014/main" id="{516DF0D9-C379-4B52-8D3F-BDCEB0BC5815}"/>
              </a:ext>
            </a:extLst>
          </p:cNvPr>
          <p:cNvPicPr>
            <a:picLocks noChangeAspect="1"/>
          </p:cNvPicPr>
          <p:nvPr/>
        </p:nvPicPr>
        <p:blipFill>
          <a:blip r:embed="rId3"/>
          <a:stretch>
            <a:fillRect/>
          </a:stretch>
        </p:blipFill>
        <p:spPr>
          <a:xfrm>
            <a:off x="6123151" y="2765692"/>
            <a:ext cx="3966777" cy="3411272"/>
          </a:xfrm>
          <a:prstGeom prst="rect">
            <a:avLst/>
          </a:prstGeom>
        </p:spPr>
      </p:pic>
    </p:spTree>
    <p:extLst>
      <p:ext uri="{BB962C8B-B14F-4D97-AF65-F5344CB8AC3E}">
        <p14:creationId xmlns:p14="http://schemas.microsoft.com/office/powerpoint/2010/main" val="162405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B93F-27F4-40E0-A1F1-DA2498E10AA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Step</a:t>
            </a:r>
            <a:r>
              <a:rPr lang="zh-CN" altLang="en-US" b="1" dirty="0"/>
              <a:t> </a:t>
            </a:r>
            <a:r>
              <a:rPr lang="en-US" altLang="zh-CN" b="1" dirty="0"/>
              <a:t>4:</a:t>
            </a:r>
            <a:r>
              <a:rPr lang="zh-CN" altLang="en-US" b="1" dirty="0"/>
              <a:t> </a:t>
            </a:r>
            <a:r>
              <a:rPr lang="en-US" altLang="zh-CN" b="1" dirty="0"/>
              <a:t>get</a:t>
            </a:r>
            <a:r>
              <a:rPr lang="zh-CN" altLang="en-US" b="1" dirty="0"/>
              <a:t> </a:t>
            </a:r>
            <a:r>
              <a:rPr lang="en-US" altLang="zh-CN" b="1" dirty="0"/>
              <a:t>final</a:t>
            </a:r>
            <a:r>
              <a:rPr lang="zh-CN" altLang="en-US" b="1" dirty="0"/>
              <a:t> </a:t>
            </a:r>
            <a:r>
              <a:rPr lang="en-US" altLang="zh-CN" b="1" dirty="0"/>
              <a:t>model</a:t>
            </a:r>
            <a:endParaRPr lang="en-US" b="1" dirty="0"/>
          </a:p>
        </p:txBody>
      </p:sp>
      <p:sp>
        <p:nvSpPr>
          <p:cNvPr id="3" name="Content Placeholder 2">
            <a:extLst>
              <a:ext uri="{FF2B5EF4-FFF2-40B4-BE49-F238E27FC236}">
                <a16:creationId xmlns:a16="http://schemas.microsoft.com/office/drawing/2014/main" id="{0F93C725-A2F7-454C-89AD-2EF5B63CDF69}"/>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Finally,</a:t>
            </a:r>
            <a:r>
              <a:rPr lang="zh-CN" altLang="en-US"/>
              <a:t> </a:t>
            </a:r>
            <a:r>
              <a:rPr lang="en-US" altLang="zh-CN"/>
              <a:t>there</a:t>
            </a:r>
            <a:r>
              <a:rPr lang="zh-CN" altLang="en-US"/>
              <a:t> </a:t>
            </a:r>
            <a:r>
              <a:rPr lang="en-US" altLang="zh-CN"/>
              <a:t>are</a:t>
            </a:r>
            <a:r>
              <a:rPr lang="zh-CN" altLang="en-US"/>
              <a:t> </a:t>
            </a:r>
            <a:r>
              <a:rPr lang="en-US" altLang="zh-CN"/>
              <a:t>7</a:t>
            </a:r>
            <a:r>
              <a:rPr lang="zh-CN" altLang="en-US"/>
              <a:t> </a:t>
            </a:r>
            <a:r>
              <a:rPr lang="en-US" altLang="zh-CN"/>
              <a:t>variables</a:t>
            </a:r>
            <a:r>
              <a:rPr lang="zh-CN" altLang="en-US"/>
              <a:t> </a:t>
            </a:r>
            <a:r>
              <a:rPr lang="en-US" altLang="zh-CN"/>
              <a:t>left</a:t>
            </a:r>
            <a:r>
              <a:rPr lang="zh-CN" altLang="en-US"/>
              <a:t> </a:t>
            </a:r>
            <a:r>
              <a:rPr lang="en-US" altLang="zh-CN"/>
              <a:t>and</a:t>
            </a:r>
            <a:r>
              <a:rPr lang="zh-CN" altLang="en-US"/>
              <a:t> </a:t>
            </a:r>
            <a:r>
              <a:rPr lang="en-US" altLang="zh-CN"/>
              <a:t>using</a:t>
            </a:r>
            <a:r>
              <a:rPr lang="zh-CN" altLang="en-US"/>
              <a:t> </a:t>
            </a:r>
            <a:r>
              <a:rPr lang="en-US" altLang="zh-CN"/>
              <a:t>them</a:t>
            </a:r>
            <a:r>
              <a:rPr lang="zh-CN" altLang="en-US"/>
              <a:t> </a:t>
            </a:r>
            <a:r>
              <a:rPr lang="en-US" altLang="zh-CN"/>
              <a:t>to</a:t>
            </a:r>
            <a:r>
              <a:rPr lang="zh-CN" altLang="en-US"/>
              <a:t> </a:t>
            </a:r>
            <a:r>
              <a:rPr lang="en-US" altLang="zh-CN"/>
              <a:t>train</a:t>
            </a:r>
            <a:r>
              <a:rPr lang="zh-CN" altLang="en-US"/>
              <a:t> </a:t>
            </a:r>
            <a:r>
              <a:rPr lang="en-US" altLang="zh-CN"/>
              <a:t>the</a:t>
            </a:r>
            <a:r>
              <a:rPr lang="zh-CN" altLang="en-US"/>
              <a:t> </a:t>
            </a:r>
            <a:r>
              <a:rPr lang="en-US" altLang="zh-CN"/>
              <a:t>model.</a:t>
            </a:r>
          </a:p>
          <a:p>
            <a:r>
              <a:rPr lang="en-US" altLang="zh-CN"/>
              <a:t>Make</a:t>
            </a:r>
            <a:r>
              <a:rPr lang="zh-CN" altLang="en-US"/>
              <a:t> </a:t>
            </a:r>
            <a:r>
              <a:rPr lang="en-US" altLang="zh-CN"/>
              <a:t>the</a:t>
            </a:r>
            <a:r>
              <a:rPr lang="zh-CN" altLang="en-US"/>
              <a:t> </a:t>
            </a:r>
            <a:r>
              <a:rPr lang="en-US" altLang="zh-CN"/>
              <a:t>prediction</a:t>
            </a:r>
            <a:r>
              <a:rPr lang="zh-CN" altLang="en-US"/>
              <a:t> </a:t>
            </a:r>
            <a:r>
              <a:rPr lang="en-US" altLang="zh-CN"/>
              <a:t>using</a:t>
            </a:r>
            <a:r>
              <a:rPr lang="zh-CN" altLang="en-US"/>
              <a:t> </a:t>
            </a:r>
            <a:r>
              <a:rPr lang="en-US" altLang="zh-CN"/>
              <a:t>the</a:t>
            </a:r>
            <a:r>
              <a:rPr lang="zh-CN" altLang="en-US"/>
              <a:t> </a:t>
            </a:r>
            <a:r>
              <a:rPr lang="en-US" altLang="zh-CN"/>
              <a:t>test</a:t>
            </a:r>
            <a:r>
              <a:rPr lang="zh-CN" altLang="en-US"/>
              <a:t> </a:t>
            </a:r>
            <a:r>
              <a:rPr lang="en-US" altLang="zh-CN"/>
              <a:t>dataset</a:t>
            </a:r>
            <a:r>
              <a:rPr lang="zh-CN" altLang="en-US"/>
              <a:t> </a:t>
            </a:r>
            <a:r>
              <a:rPr lang="en-US" altLang="zh-CN"/>
              <a:t>and</a:t>
            </a:r>
            <a:r>
              <a:rPr lang="zh-CN" altLang="en-US"/>
              <a:t> </a:t>
            </a:r>
            <a:r>
              <a:rPr lang="en-US" altLang="zh-CN"/>
              <a:t>the</a:t>
            </a:r>
            <a:r>
              <a:rPr lang="zh-CN" altLang="en-US"/>
              <a:t> </a:t>
            </a:r>
            <a:r>
              <a:rPr lang="en-US" altLang="zh-CN"/>
              <a:t>result.</a:t>
            </a:r>
          </a:p>
          <a:p>
            <a:r>
              <a:rPr lang="en-US" altLang="zh-CN"/>
              <a:t>Calculate</a:t>
            </a:r>
            <a:r>
              <a:rPr lang="zh-CN" altLang="en-US"/>
              <a:t> </a:t>
            </a:r>
            <a:r>
              <a:rPr lang="en-US" altLang="zh-CN"/>
              <a:t>the</a:t>
            </a:r>
            <a:r>
              <a:rPr lang="zh-CN" altLang="en-US"/>
              <a:t> </a:t>
            </a:r>
            <a:r>
              <a:rPr lang="en-US" altLang="zh-CN"/>
              <a:t>error</a:t>
            </a:r>
            <a:r>
              <a:rPr lang="zh-CN" altLang="en-US"/>
              <a:t> </a:t>
            </a:r>
            <a:r>
              <a:rPr lang="en-US" altLang="zh-CN"/>
              <a:t>between</a:t>
            </a:r>
            <a:r>
              <a:rPr lang="zh-CN" altLang="en-US"/>
              <a:t> </a:t>
            </a:r>
            <a:r>
              <a:rPr lang="en-US" altLang="zh-CN"/>
              <a:t>actual</a:t>
            </a:r>
            <a:r>
              <a:rPr lang="zh-CN" altLang="en-US"/>
              <a:t> </a:t>
            </a:r>
            <a:r>
              <a:rPr lang="en-US" altLang="zh-CN"/>
              <a:t>value</a:t>
            </a:r>
            <a:r>
              <a:rPr lang="zh-CN" altLang="en-US"/>
              <a:t> </a:t>
            </a:r>
            <a:r>
              <a:rPr lang="en-US" altLang="zh-CN"/>
              <a:t>and</a:t>
            </a:r>
            <a:r>
              <a:rPr lang="zh-CN" altLang="en-US"/>
              <a:t> </a:t>
            </a:r>
            <a:r>
              <a:rPr lang="en-US" altLang="zh-CN"/>
              <a:t>predicted</a:t>
            </a:r>
            <a:r>
              <a:rPr lang="zh-CN" altLang="en-US"/>
              <a:t> </a:t>
            </a:r>
            <a:r>
              <a:rPr lang="en-US" altLang="zh-CN"/>
              <a:t>value.</a:t>
            </a:r>
          </a:p>
          <a:p>
            <a:endParaRPr lang="en-US" altLang="zh-CN" dirty="0"/>
          </a:p>
        </p:txBody>
      </p:sp>
      <p:pic>
        <p:nvPicPr>
          <p:cNvPr id="4" name="Picture 3">
            <a:extLst>
              <a:ext uri="{FF2B5EF4-FFF2-40B4-BE49-F238E27FC236}">
                <a16:creationId xmlns:a16="http://schemas.microsoft.com/office/drawing/2014/main" id="{F5AA9164-6628-4942-B5D8-8AB9B9BB70D5}"/>
              </a:ext>
            </a:extLst>
          </p:cNvPr>
          <p:cNvPicPr>
            <a:picLocks noChangeAspect="1"/>
          </p:cNvPicPr>
          <p:nvPr/>
        </p:nvPicPr>
        <p:blipFill>
          <a:blip r:embed="rId2"/>
          <a:stretch>
            <a:fillRect/>
          </a:stretch>
        </p:blipFill>
        <p:spPr>
          <a:xfrm>
            <a:off x="1419198" y="3429000"/>
            <a:ext cx="3824186" cy="3429000"/>
          </a:xfrm>
          <a:prstGeom prst="rect">
            <a:avLst/>
          </a:prstGeom>
        </p:spPr>
      </p:pic>
      <p:pic>
        <p:nvPicPr>
          <p:cNvPr id="5" name="Picture 4">
            <a:extLst>
              <a:ext uri="{FF2B5EF4-FFF2-40B4-BE49-F238E27FC236}">
                <a16:creationId xmlns:a16="http://schemas.microsoft.com/office/drawing/2014/main" id="{FC02059A-DC8F-4F46-B851-87DCEFE53118}"/>
              </a:ext>
            </a:extLst>
          </p:cNvPr>
          <p:cNvPicPr>
            <a:picLocks noChangeAspect="1"/>
          </p:cNvPicPr>
          <p:nvPr/>
        </p:nvPicPr>
        <p:blipFill>
          <a:blip r:embed="rId3"/>
          <a:stretch>
            <a:fillRect/>
          </a:stretch>
        </p:blipFill>
        <p:spPr>
          <a:xfrm>
            <a:off x="6209874" y="3330779"/>
            <a:ext cx="3824186" cy="3527221"/>
          </a:xfrm>
          <a:prstGeom prst="rect">
            <a:avLst/>
          </a:prstGeom>
        </p:spPr>
      </p:pic>
    </p:spTree>
    <p:extLst>
      <p:ext uri="{BB962C8B-B14F-4D97-AF65-F5344CB8AC3E}">
        <p14:creationId xmlns:p14="http://schemas.microsoft.com/office/powerpoint/2010/main" val="15990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52DB-F964-47B1-8ED5-AE1FA1FC9673}"/>
              </a:ext>
            </a:extLst>
          </p:cNvPr>
          <p:cNvSpPr txBox="1">
            <a:spLocks/>
          </p:cNvSpPr>
          <p:nvPr/>
        </p:nvSpPr>
        <p:spPr>
          <a:xfrm>
            <a:off x="838200" y="492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Lasso</a:t>
            </a:r>
            <a:r>
              <a:rPr lang="zh-CN" altLang="en-US" b="1" dirty="0"/>
              <a:t> </a:t>
            </a:r>
            <a:r>
              <a:rPr lang="en-US" altLang="zh-CN" b="1" dirty="0"/>
              <a:t>and</a:t>
            </a:r>
            <a:r>
              <a:rPr lang="zh-CN" altLang="en-US" b="1" dirty="0"/>
              <a:t> </a:t>
            </a:r>
            <a:r>
              <a:rPr lang="en-US" altLang="zh-CN" b="1" dirty="0"/>
              <a:t>Ridge</a:t>
            </a:r>
            <a:endParaRPr lang="en-US" b="1" dirty="0"/>
          </a:p>
        </p:txBody>
      </p:sp>
      <p:sp>
        <p:nvSpPr>
          <p:cNvPr id="3" name="Content Placeholder 2">
            <a:extLst>
              <a:ext uri="{FF2B5EF4-FFF2-40B4-BE49-F238E27FC236}">
                <a16:creationId xmlns:a16="http://schemas.microsoft.com/office/drawing/2014/main" id="{838A4A67-09E3-4CE0-8B48-E9BDCE52A2A8}"/>
              </a:ext>
            </a:extLst>
          </p:cNvPr>
          <p:cNvSpPr txBox="1">
            <a:spLocks/>
          </p:cNvSpPr>
          <p:nvPr/>
        </p:nvSpPr>
        <p:spPr>
          <a:xfrm>
            <a:off x="838200" y="712006"/>
            <a:ext cx="10515600" cy="2026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From</a:t>
            </a:r>
            <a:r>
              <a:rPr lang="zh-CN" altLang="en-US" dirty="0"/>
              <a:t> </a:t>
            </a:r>
            <a:r>
              <a:rPr lang="en-US" altLang="zh-CN" dirty="0"/>
              <a:t>the</a:t>
            </a:r>
            <a:r>
              <a:rPr lang="zh-CN" altLang="en-US" dirty="0"/>
              <a:t> </a:t>
            </a:r>
            <a:r>
              <a:rPr lang="en-US" altLang="zh-CN" dirty="0"/>
              <a:t>previous</a:t>
            </a:r>
            <a:r>
              <a:rPr lang="zh-CN" altLang="en-US" dirty="0"/>
              <a:t> </a:t>
            </a:r>
            <a:r>
              <a:rPr lang="en-US" altLang="zh-CN" dirty="0"/>
              <a:t>model,</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although</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small</a:t>
            </a:r>
            <a:r>
              <a:rPr lang="zh-CN" altLang="en-US" dirty="0"/>
              <a:t> </a:t>
            </a:r>
            <a:r>
              <a:rPr lang="en-US" altLang="zh-CN" dirty="0"/>
              <a:t>and</a:t>
            </a:r>
            <a:r>
              <a:rPr lang="zh-CN" altLang="en-US" dirty="0"/>
              <a:t> </a:t>
            </a:r>
            <a:r>
              <a:rPr lang="en-US" altLang="zh-CN" dirty="0"/>
              <a:t>the</a:t>
            </a:r>
            <a:r>
              <a:rPr lang="zh-CN" altLang="en-US" dirty="0"/>
              <a:t> </a:t>
            </a:r>
            <a:r>
              <a:rPr lang="en-US" altLang="zh-CN" dirty="0"/>
              <a:t>R-squared</a:t>
            </a:r>
            <a:r>
              <a:rPr lang="zh-CN" altLang="en-US" dirty="0"/>
              <a:t> </a:t>
            </a:r>
            <a:r>
              <a:rPr lang="en-US" altLang="zh-CN" dirty="0"/>
              <a:t>value</a:t>
            </a:r>
            <a:r>
              <a:rPr lang="zh-CN" altLang="en-US" dirty="0"/>
              <a:t> </a:t>
            </a:r>
            <a:r>
              <a:rPr lang="en-US" altLang="zh-CN" dirty="0"/>
              <a:t>is  0.4509.</a:t>
            </a:r>
          </a:p>
          <a:p>
            <a:r>
              <a:rPr lang="en-US" altLang="zh-CN" dirty="0"/>
              <a:t>Maybe</a:t>
            </a:r>
            <a:r>
              <a:rPr lang="zh-CN" altLang="en-US" dirty="0"/>
              <a:t> </a:t>
            </a:r>
            <a:r>
              <a:rPr lang="en-US" altLang="zh-CN" dirty="0"/>
              <a:t>the</a:t>
            </a:r>
            <a:r>
              <a:rPr lang="zh-CN" altLang="en-US" dirty="0"/>
              <a:t> </a:t>
            </a:r>
            <a:r>
              <a:rPr lang="en-US" altLang="zh-CN" dirty="0"/>
              <a:t>model</a:t>
            </a:r>
            <a:r>
              <a:rPr lang="zh-CN" altLang="en-US" dirty="0"/>
              <a:t> </a:t>
            </a:r>
            <a:r>
              <a:rPr lang="en-US" altLang="zh-CN" dirty="0"/>
              <a:t>is</a:t>
            </a:r>
            <a:r>
              <a:rPr lang="zh-CN" altLang="en-US" dirty="0"/>
              <a:t> </a:t>
            </a:r>
            <a:r>
              <a:rPr lang="en-US" altLang="zh-CN" dirty="0"/>
              <a:t>a</a:t>
            </a:r>
            <a:r>
              <a:rPr lang="zh-CN" altLang="en-US" dirty="0"/>
              <a:t> </a:t>
            </a:r>
            <a:r>
              <a:rPr lang="en-US" altLang="zh-CN" dirty="0"/>
              <a:t>little</a:t>
            </a:r>
            <a:r>
              <a:rPr lang="zh-CN" altLang="en-US" dirty="0"/>
              <a:t> </a:t>
            </a:r>
            <a:r>
              <a:rPr lang="en-US" altLang="zh-CN" dirty="0"/>
              <a:t>underfitting.</a:t>
            </a:r>
          </a:p>
          <a:p>
            <a:r>
              <a:rPr lang="en-US" altLang="zh-CN" dirty="0"/>
              <a:t>So</a:t>
            </a:r>
            <a:r>
              <a:rPr lang="zh-CN" altLang="en-US" dirty="0"/>
              <a:t> </a:t>
            </a:r>
            <a:r>
              <a:rPr lang="en-US" altLang="zh-CN" dirty="0"/>
              <a:t>we</a:t>
            </a:r>
            <a:r>
              <a:rPr lang="zh-CN" altLang="en-US" dirty="0"/>
              <a:t> </a:t>
            </a:r>
            <a:r>
              <a:rPr lang="en-US" altLang="zh-CN" dirty="0"/>
              <a:t>use</a:t>
            </a:r>
            <a:r>
              <a:rPr lang="zh-CN" altLang="en-US" dirty="0"/>
              <a:t> </a:t>
            </a:r>
            <a:r>
              <a:rPr lang="en-US" altLang="zh-CN" dirty="0"/>
              <a:t>lasso</a:t>
            </a:r>
            <a:r>
              <a:rPr lang="zh-CN" altLang="en-US" dirty="0"/>
              <a:t> </a:t>
            </a:r>
            <a:r>
              <a:rPr lang="en-US" altLang="zh-CN" dirty="0"/>
              <a:t>and</a:t>
            </a:r>
            <a:r>
              <a:rPr lang="zh-CN" altLang="en-US" dirty="0"/>
              <a:t> </a:t>
            </a:r>
            <a:r>
              <a:rPr lang="en-US" altLang="zh-CN" dirty="0"/>
              <a:t>Ridge</a:t>
            </a:r>
            <a:r>
              <a:rPr lang="zh-CN" altLang="en-US" dirty="0"/>
              <a:t> </a:t>
            </a:r>
            <a:r>
              <a:rPr lang="en-US" altLang="zh-CN" dirty="0"/>
              <a:t>to</a:t>
            </a:r>
            <a:r>
              <a:rPr lang="zh-CN" altLang="en-US" dirty="0"/>
              <a:t> </a:t>
            </a:r>
            <a:r>
              <a:rPr lang="en-US" altLang="zh-CN" dirty="0"/>
              <a:t>overcome</a:t>
            </a:r>
            <a:r>
              <a:rPr lang="zh-CN" altLang="en-US" dirty="0"/>
              <a:t> </a:t>
            </a:r>
            <a:r>
              <a:rPr lang="en-US" altLang="zh-CN" dirty="0"/>
              <a:t>underfitting.</a:t>
            </a:r>
          </a:p>
          <a:p>
            <a:endParaRPr lang="en-US" dirty="0"/>
          </a:p>
        </p:txBody>
      </p:sp>
      <p:sp>
        <p:nvSpPr>
          <p:cNvPr id="4" name="Content Placeholder 2">
            <a:extLst>
              <a:ext uri="{FF2B5EF4-FFF2-40B4-BE49-F238E27FC236}">
                <a16:creationId xmlns:a16="http://schemas.microsoft.com/office/drawing/2014/main" id="{D27864B3-CE4A-480A-86BE-01EA1DD36A6F}"/>
              </a:ext>
            </a:extLst>
          </p:cNvPr>
          <p:cNvSpPr txBox="1">
            <a:spLocks/>
          </p:cNvSpPr>
          <p:nvPr/>
        </p:nvSpPr>
        <p:spPr>
          <a:xfrm>
            <a:off x="838200" y="2721823"/>
            <a:ext cx="4395330" cy="598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The</a:t>
            </a:r>
            <a:r>
              <a:rPr lang="zh-CN" altLang="en-US" dirty="0"/>
              <a:t> </a:t>
            </a:r>
            <a:r>
              <a:rPr lang="en-US" altLang="zh-CN" dirty="0"/>
              <a:t>Ridge</a:t>
            </a:r>
            <a:r>
              <a:rPr lang="zh-CN" altLang="en-US" dirty="0"/>
              <a:t> </a:t>
            </a:r>
            <a:r>
              <a:rPr lang="en-US" altLang="zh-CN" dirty="0"/>
              <a:t>is</a:t>
            </a:r>
            <a:r>
              <a:rPr lang="zh-CN" altLang="en-US" dirty="0"/>
              <a:t> </a:t>
            </a:r>
            <a:r>
              <a:rPr lang="en-US" altLang="zh-CN" dirty="0"/>
              <a:t>a</a:t>
            </a:r>
            <a:r>
              <a:rPr lang="zh-CN" altLang="en-US" dirty="0"/>
              <a:t> </a:t>
            </a:r>
            <a:r>
              <a:rPr lang="en-US" altLang="zh-CN" dirty="0"/>
              <a:t>little</a:t>
            </a:r>
            <a:r>
              <a:rPr lang="zh-CN" altLang="en-US" dirty="0"/>
              <a:t> </a:t>
            </a:r>
            <a:r>
              <a:rPr lang="en-US" altLang="zh-CN" dirty="0"/>
              <a:t>better</a:t>
            </a:r>
            <a:endParaRPr lang="en-US" dirty="0"/>
          </a:p>
        </p:txBody>
      </p:sp>
      <p:pic>
        <p:nvPicPr>
          <p:cNvPr id="5" name="Picture 4">
            <a:extLst>
              <a:ext uri="{FF2B5EF4-FFF2-40B4-BE49-F238E27FC236}">
                <a16:creationId xmlns:a16="http://schemas.microsoft.com/office/drawing/2014/main" id="{B3603119-58E0-481F-85B8-26D4FFAD0C02}"/>
              </a:ext>
            </a:extLst>
          </p:cNvPr>
          <p:cNvPicPr>
            <a:picLocks noChangeAspect="1"/>
          </p:cNvPicPr>
          <p:nvPr/>
        </p:nvPicPr>
        <p:blipFill>
          <a:blip r:embed="rId2"/>
          <a:stretch>
            <a:fillRect/>
          </a:stretch>
        </p:blipFill>
        <p:spPr>
          <a:xfrm>
            <a:off x="673212" y="3261735"/>
            <a:ext cx="4725305" cy="3393589"/>
          </a:xfrm>
          <a:prstGeom prst="rect">
            <a:avLst/>
          </a:prstGeom>
        </p:spPr>
      </p:pic>
      <p:pic>
        <p:nvPicPr>
          <p:cNvPr id="6" name="Picture 5">
            <a:extLst>
              <a:ext uri="{FF2B5EF4-FFF2-40B4-BE49-F238E27FC236}">
                <a16:creationId xmlns:a16="http://schemas.microsoft.com/office/drawing/2014/main" id="{9D00C7EE-9FFD-44D6-9580-592A58EFF172}"/>
              </a:ext>
            </a:extLst>
          </p:cNvPr>
          <p:cNvPicPr>
            <a:picLocks noChangeAspect="1"/>
          </p:cNvPicPr>
          <p:nvPr/>
        </p:nvPicPr>
        <p:blipFill>
          <a:blip r:embed="rId3"/>
          <a:stretch>
            <a:fillRect/>
          </a:stretch>
        </p:blipFill>
        <p:spPr>
          <a:xfrm>
            <a:off x="6272981" y="3261734"/>
            <a:ext cx="4831793" cy="3393589"/>
          </a:xfrm>
          <a:prstGeom prst="rect">
            <a:avLst/>
          </a:prstGeom>
        </p:spPr>
      </p:pic>
    </p:spTree>
    <p:extLst>
      <p:ext uri="{BB962C8B-B14F-4D97-AF65-F5344CB8AC3E}">
        <p14:creationId xmlns:p14="http://schemas.microsoft.com/office/powerpoint/2010/main" val="374715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67002-A69F-4767-A7BF-76E589BF2CD9}"/>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We</a:t>
            </a:r>
            <a:r>
              <a:rPr lang="zh-CN" altLang="en-US"/>
              <a:t> </a:t>
            </a:r>
            <a:r>
              <a:rPr lang="en-US" altLang="zh-CN"/>
              <a:t>use</a:t>
            </a:r>
            <a:r>
              <a:rPr lang="zh-CN" altLang="en-US"/>
              <a:t> </a:t>
            </a:r>
            <a:r>
              <a:rPr lang="en-US" altLang="zh-CN"/>
              <a:t>the</a:t>
            </a:r>
            <a:r>
              <a:rPr lang="zh-CN" altLang="en-US"/>
              <a:t> </a:t>
            </a:r>
            <a:r>
              <a:rPr lang="en-US" altLang="zh-CN"/>
              <a:t>PCA</a:t>
            </a:r>
            <a:r>
              <a:rPr lang="zh-CN" altLang="en-US"/>
              <a:t> </a:t>
            </a:r>
            <a:r>
              <a:rPr lang="en-US" altLang="zh-CN"/>
              <a:t>train</a:t>
            </a:r>
            <a:r>
              <a:rPr lang="zh-CN" altLang="en-US"/>
              <a:t> </a:t>
            </a:r>
            <a:r>
              <a:rPr lang="en-US" altLang="zh-CN"/>
              <a:t>and</a:t>
            </a:r>
            <a:r>
              <a:rPr lang="zh-CN" altLang="en-US"/>
              <a:t> </a:t>
            </a:r>
            <a:r>
              <a:rPr lang="en-US" altLang="zh-CN"/>
              <a:t>test</a:t>
            </a:r>
            <a:r>
              <a:rPr lang="zh-CN" altLang="en-US"/>
              <a:t> </a:t>
            </a:r>
            <a:r>
              <a:rPr lang="en-US" altLang="zh-CN"/>
              <a:t>dataset</a:t>
            </a:r>
            <a:r>
              <a:rPr lang="zh-CN" altLang="en-US"/>
              <a:t> </a:t>
            </a:r>
            <a:r>
              <a:rPr lang="en-US" altLang="zh-CN"/>
              <a:t>to</a:t>
            </a:r>
            <a:r>
              <a:rPr lang="zh-CN" altLang="en-US"/>
              <a:t> </a:t>
            </a:r>
            <a:r>
              <a:rPr lang="en-US" altLang="zh-CN"/>
              <a:t>create</a:t>
            </a:r>
            <a:r>
              <a:rPr lang="zh-CN" altLang="en-US"/>
              <a:t> </a:t>
            </a:r>
            <a:r>
              <a:rPr lang="en-US" altLang="zh-CN"/>
              <a:t>a</a:t>
            </a:r>
            <a:r>
              <a:rPr lang="zh-CN" altLang="en-US"/>
              <a:t> </a:t>
            </a:r>
            <a:r>
              <a:rPr lang="en-US" altLang="zh-CN"/>
              <a:t>model</a:t>
            </a:r>
            <a:r>
              <a:rPr lang="zh-CN" altLang="en-US"/>
              <a:t> </a:t>
            </a:r>
            <a:r>
              <a:rPr lang="en-US" altLang="zh-CN"/>
              <a:t>and</a:t>
            </a:r>
            <a:r>
              <a:rPr lang="zh-CN" altLang="en-US"/>
              <a:t> </a:t>
            </a:r>
            <a:r>
              <a:rPr lang="en-US" altLang="zh-CN"/>
              <a:t>make</a:t>
            </a:r>
            <a:r>
              <a:rPr lang="zh-CN" altLang="en-US"/>
              <a:t> </a:t>
            </a:r>
            <a:r>
              <a:rPr lang="en-US" altLang="zh-CN"/>
              <a:t>a</a:t>
            </a:r>
            <a:r>
              <a:rPr lang="zh-CN" altLang="en-US"/>
              <a:t> </a:t>
            </a:r>
            <a:r>
              <a:rPr lang="en-US" altLang="zh-CN"/>
              <a:t>prediction</a:t>
            </a:r>
            <a:r>
              <a:rPr lang="zh-CN" altLang="en-US"/>
              <a:t> </a:t>
            </a:r>
            <a:r>
              <a:rPr lang="en-US" altLang="zh-CN"/>
              <a:t>test.</a:t>
            </a:r>
          </a:p>
          <a:p>
            <a:endParaRPr lang="en-US" dirty="0"/>
          </a:p>
        </p:txBody>
      </p:sp>
      <p:pic>
        <p:nvPicPr>
          <p:cNvPr id="4" name="Picture 3">
            <a:extLst>
              <a:ext uri="{FF2B5EF4-FFF2-40B4-BE49-F238E27FC236}">
                <a16:creationId xmlns:a16="http://schemas.microsoft.com/office/drawing/2014/main" id="{0C175701-D13A-462E-9FA8-B16A51F25C3C}"/>
              </a:ext>
            </a:extLst>
          </p:cNvPr>
          <p:cNvPicPr>
            <a:picLocks noChangeAspect="1"/>
          </p:cNvPicPr>
          <p:nvPr/>
        </p:nvPicPr>
        <p:blipFill>
          <a:blip r:embed="rId2"/>
          <a:stretch>
            <a:fillRect/>
          </a:stretch>
        </p:blipFill>
        <p:spPr>
          <a:xfrm>
            <a:off x="1013254" y="2660104"/>
            <a:ext cx="4789148" cy="4197896"/>
          </a:xfrm>
          <a:prstGeom prst="rect">
            <a:avLst/>
          </a:prstGeom>
        </p:spPr>
      </p:pic>
      <p:pic>
        <p:nvPicPr>
          <p:cNvPr id="5" name="Picture 4">
            <a:extLst>
              <a:ext uri="{FF2B5EF4-FFF2-40B4-BE49-F238E27FC236}">
                <a16:creationId xmlns:a16="http://schemas.microsoft.com/office/drawing/2014/main" id="{542932C0-92C4-4105-9345-BDF11C1E7013}"/>
              </a:ext>
            </a:extLst>
          </p:cNvPr>
          <p:cNvPicPr>
            <a:picLocks noChangeAspect="1"/>
          </p:cNvPicPr>
          <p:nvPr/>
        </p:nvPicPr>
        <p:blipFill>
          <a:blip r:embed="rId3"/>
          <a:stretch>
            <a:fillRect/>
          </a:stretch>
        </p:blipFill>
        <p:spPr>
          <a:xfrm>
            <a:off x="6491215" y="2511823"/>
            <a:ext cx="4687531" cy="4197896"/>
          </a:xfrm>
          <a:prstGeom prst="rect">
            <a:avLst/>
          </a:prstGeom>
        </p:spPr>
      </p:pic>
      <p:sp>
        <p:nvSpPr>
          <p:cNvPr id="6" name="Title 1">
            <a:extLst>
              <a:ext uri="{FF2B5EF4-FFF2-40B4-BE49-F238E27FC236}">
                <a16:creationId xmlns:a16="http://schemas.microsoft.com/office/drawing/2014/main" id="{27972BFE-8582-42FF-9E6D-9C0F4C94A041}"/>
              </a:ext>
            </a:extLst>
          </p:cNvPr>
          <p:cNvSpPr txBox="1">
            <a:spLocks/>
          </p:cNvSpPr>
          <p:nvPr/>
        </p:nvSpPr>
        <p:spPr>
          <a:xfrm>
            <a:off x="838200" y="681037"/>
            <a:ext cx="10515600" cy="681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Linear Regression with PCA</a:t>
            </a:r>
            <a:r>
              <a:rPr lang="en-US" sz="3200" b="1" dirty="0"/>
              <a:t> </a:t>
            </a:r>
            <a:endParaRPr lang="en-US" sz="4000" b="1" dirty="0"/>
          </a:p>
        </p:txBody>
      </p:sp>
    </p:spTree>
    <p:extLst>
      <p:ext uri="{BB962C8B-B14F-4D97-AF65-F5344CB8AC3E}">
        <p14:creationId xmlns:p14="http://schemas.microsoft.com/office/powerpoint/2010/main" val="400202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AEA5A47-B499-4AF7-B103-D77710FFF1E0}"/>
              </a:ext>
            </a:extLst>
          </p:cNvPr>
          <p:cNvSpPr txBox="1">
            <a:spLocks/>
          </p:cNvSpPr>
          <p:nvPr/>
        </p:nvSpPr>
        <p:spPr>
          <a:xfrm>
            <a:off x="303316" y="905635"/>
            <a:ext cx="6228111" cy="2356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Random Forest algorithm is a supervised algorithm. We can see it from its name, which is to create a forest by some way and make it random. There is a direct relationship between the number of trees in the forest and the results it can get.</a:t>
            </a:r>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125CFBA2-FC53-42D2-AF12-1B4361399FFB}"/>
              </a:ext>
            </a:extLst>
          </p:cNvPr>
          <p:cNvPicPr>
            <a:picLocks noChangeAspect="1"/>
          </p:cNvPicPr>
          <p:nvPr/>
        </p:nvPicPr>
        <p:blipFill rotWithShape="1">
          <a:blip r:embed="rId2"/>
          <a:srcRect r="20917"/>
          <a:stretch/>
        </p:blipFill>
        <p:spPr>
          <a:xfrm>
            <a:off x="6531427" y="905633"/>
            <a:ext cx="5257800" cy="5184081"/>
          </a:xfrm>
          <a:prstGeom prst="rect">
            <a:avLst/>
          </a:prstGeom>
        </p:spPr>
      </p:pic>
      <p:sp>
        <p:nvSpPr>
          <p:cNvPr id="4" name="TextBox 3">
            <a:extLst>
              <a:ext uri="{FF2B5EF4-FFF2-40B4-BE49-F238E27FC236}">
                <a16:creationId xmlns:a16="http://schemas.microsoft.com/office/drawing/2014/main" id="{36B3BA9A-A8B5-467E-9C88-45B618864AB6}"/>
              </a:ext>
            </a:extLst>
          </p:cNvPr>
          <p:cNvSpPr txBox="1"/>
          <p:nvPr/>
        </p:nvSpPr>
        <p:spPr>
          <a:xfrm>
            <a:off x="303316" y="171450"/>
            <a:ext cx="7874055" cy="707886"/>
          </a:xfrm>
          <a:prstGeom prst="rect">
            <a:avLst/>
          </a:prstGeom>
          <a:noFill/>
        </p:spPr>
        <p:txBody>
          <a:bodyPr wrap="square" rtlCol="0">
            <a:spAutoFit/>
          </a:bodyPr>
          <a:lstStyle/>
          <a:p>
            <a:r>
              <a:rPr lang="en-US" sz="4000" dirty="0"/>
              <a:t>RANDOM FOREST ALGORITHM</a:t>
            </a:r>
          </a:p>
        </p:txBody>
      </p:sp>
      <p:pic>
        <p:nvPicPr>
          <p:cNvPr id="5" name="Picture 4" descr="A screenshot of a social media post&#10;&#10;Description automatically generated">
            <a:extLst>
              <a:ext uri="{FF2B5EF4-FFF2-40B4-BE49-F238E27FC236}">
                <a16:creationId xmlns:a16="http://schemas.microsoft.com/office/drawing/2014/main" id="{DA3860FB-BB07-4860-A1C9-122CC0426F40}"/>
              </a:ext>
            </a:extLst>
          </p:cNvPr>
          <p:cNvPicPr>
            <a:picLocks noChangeAspect="1"/>
          </p:cNvPicPr>
          <p:nvPr/>
        </p:nvPicPr>
        <p:blipFill>
          <a:blip r:embed="rId3"/>
          <a:stretch>
            <a:fillRect/>
          </a:stretch>
        </p:blipFill>
        <p:spPr>
          <a:xfrm>
            <a:off x="402772" y="3742441"/>
            <a:ext cx="6016882" cy="2944109"/>
          </a:xfrm>
          <a:prstGeom prst="rect">
            <a:avLst/>
          </a:prstGeom>
        </p:spPr>
      </p:pic>
    </p:spTree>
    <p:extLst>
      <p:ext uri="{BB962C8B-B14F-4D97-AF65-F5344CB8AC3E}">
        <p14:creationId xmlns:p14="http://schemas.microsoft.com/office/powerpoint/2010/main" val="239313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549B-1292-4B6E-8F2D-6228E8DF947F}"/>
              </a:ext>
            </a:extLst>
          </p:cNvPr>
          <p:cNvSpPr txBox="1">
            <a:spLocks/>
          </p:cNvSpPr>
          <p:nvPr/>
        </p:nvSpPr>
        <p:spPr>
          <a:xfrm>
            <a:off x="838200" y="365125"/>
            <a:ext cx="10515600" cy="13505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GRAPHS OF RANDOM FOREST</a:t>
            </a:r>
          </a:p>
        </p:txBody>
      </p:sp>
      <p:pic>
        <p:nvPicPr>
          <p:cNvPr id="3" name="Picture 2" descr="A screenshot of a cell phone&#10;&#10;Description automatically generated">
            <a:extLst>
              <a:ext uri="{FF2B5EF4-FFF2-40B4-BE49-F238E27FC236}">
                <a16:creationId xmlns:a16="http://schemas.microsoft.com/office/drawing/2014/main" id="{EB404BBA-A43E-48EC-AC53-7B005A6763A0}"/>
              </a:ext>
            </a:extLst>
          </p:cNvPr>
          <p:cNvPicPr>
            <a:picLocks noChangeAspect="1"/>
          </p:cNvPicPr>
          <p:nvPr/>
        </p:nvPicPr>
        <p:blipFill>
          <a:blip r:embed="rId2"/>
          <a:stretch>
            <a:fillRect/>
          </a:stretch>
        </p:blipFill>
        <p:spPr>
          <a:xfrm>
            <a:off x="114300" y="1715678"/>
            <a:ext cx="6272214" cy="4559664"/>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BCE7AB23-8FE9-4A2D-B999-EB138885D57C}"/>
              </a:ext>
            </a:extLst>
          </p:cNvPr>
          <p:cNvPicPr>
            <a:picLocks noChangeAspect="1"/>
          </p:cNvPicPr>
          <p:nvPr/>
        </p:nvPicPr>
        <p:blipFill>
          <a:blip r:embed="rId3"/>
          <a:stretch>
            <a:fillRect/>
          </a:stretch>
        </p:blipFill>
        <p:spPr>
          <a:xfrm>
            <a:off x="6448428" y="1537661"/>
            <a:ext cx="5181600" cy="4745534"/>
          </a:xfrm>
          <a:prstGeom prst="rect">
            <a:avLst/>
          </a:prstGeom>
        </p:spPr>
      </p:pic>
    </p:spTree>
    <p:extLst>
      <p:ext uri="{BB962C8B-B14F-4D97-AF65-F5344CB8AC3E}">
        <p14:creationId xmlns:p14="http://schemas.microsoft.com/office/powerpoint/2010/main" val="21885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2A4A-6B62-4412-A61D-253FBEE7B115}"/>
              </a:ext>
            </a:extLst>
          </p:cNvPr>
          <p:cNvSpPr>
            <a:spLocks noGrp="1"/>
          </p:cNvSpPr>
          <p:nvPr>
            <p:ph type="title"/>
          </p:nvPr>
        </p:nvSpPr>
        <p:spPr/>
        <p:txBody>
          <a:bodyPr/>
          <a:lstStyle/>
          <a:p>
            <a:r>
              <a:rPr lang="en-US" b="1" dirty="0"/>
              <a:t>Decision Tree</a:t>
            </a:r>
          </a:p>
        </p:txBody>
      </p:sp>
      <p:sp>
        <p:nvSpPr>
          <p:cNvPr id="3" name="Content Placeholder 2">
            <a:extLst>
              <a:ext uri="{FF2B5EF4-FFF2-40B4-BE49-F238E27FC236}">
                <a16:creationId xmlns:a16="http://schemas.microsoft.com/office/drawing/2014/main" id="{217924B4-9410-4256-9A2D-580849FC7279}"/>
              </a:ext>
            </a:extLst>
          </p:cNvPr>
          <p:cNvSpPr>
            <a:spLocks noGrp="1"/>
          </p:cNvSpPr>
          <p:nvPr>
            <p:ph idx="1"/>
          </p:nvPr>
        </p:nvSpPr>
        <p:spPr/>
        <p:txBody>
          <a:bodyPr/>
          <a:lstStyle/>
          <a:p>
            <a:r>
              <a:rPr lang="en-US" dirty="0"/>
              <a:t>Decision Tree is mainly used to perform classification and regression.</a:t>
            </a:r>
          </a:p>
          <a:p>
            <a:r>
              <a:rPr lang="en-US" dirty="0"/>
              <a:t>In this supervised learning model, we use a set of binary rules to calculate a target value.</a:t>
            </a:r>
          </a:p>
          <a:p>
            <a:r>
              <a:rPr lang="en-US" dirty="0"/>
              <a:t>We have used the </a:t>
            </a:r>
            <a:r>
              <a:rPr lang="en-US" dirty="0" err="1"/>
              <a:t>rpart</a:t>
            </a:r>
            <a:r>
              <a:rPr lang="en-US" dirty="0"/>
              <a:t> library which includes the function </a:t>
            </a:r>
            <a:r>
              <a:rPr lang="en-US" dirty="0" err="1"/>
              <a:t>i.e</a:t>
            </a:r>
            <a:r>
              <a:rPr lang="en-US" dirty="0"/>
              <a:t> the target variable and all the independent variable , the data on which we are performing classification or regression and the method that we are using either class- for classification or </a:t>
            </a:r>
            <a:r>
              <a:rPr lang="en-US" dirty="0" err="1"/>
              <a:t>annova</a:t>
            </a:r>
            <a:r>
              <a:rPr lang="en-US" dirty="0"/>
              <a:t>- for regression.</a:t>
            </a:r>
          </a:p>
          <a:p>
            <a:r>
              <a:rPr lang="en-US" dirty="0" err="1"/>
              <a:t>prp</a:t>
            </a:r>
            <a:r>
              <a:rPr lang="en-US" dirty="0"/>
              <a:t> function </a:t>
            </a:r>
            <a:r>
              <a:rPr lang="en-US" dirty="0" err="1"/>
              <a:t>i.e</a:t>
            </a:r>
            <a:r>
              <a:rPr lang="en-US" dirty="0"/>
              <a:t>- plot the </a:t>
            </a:r>
            <a:r>
              <a:rPr lang="en-US" dirty="0" err="1"/>
              <a:t>rpart</a:t>
            </a:r>
            <a:r>
              <a:rPr lang="en-US" dirty="0"/>
              <a:t> is used to plot </a:t>
            </a:r>
            <a:r>
              <a:rPr lang="en-US"/>
              <a:t>the decision </a:t>
            </a:r>
            <a:r>
              <a:rPr lang="en-US" dirty="0"/>
              <a:t>tree.</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99323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A36F-8C8D-4788-9763-5CC28A87BE31}"/>
              </a:ext>
            </a:extLst>
          </p:cNvPr>
          <p:cNvSpPr>
            <a:spLocks noGrp="1"/>
          </p:cNvSpPr>
          <p:nvPr>
            <p:ph type="title"/>
          </p:nvPr>
        </p:nvSpPr>
        <p:spPr/>
        <p:txBody>
          <a:bodyPr/>
          <a:lstStyle/>
          <a:p>
            <a:r>
              <a:rPr lang="en-US" b="1" dirty="0"/>
              <a:t>Decision tree- Output</a:t>
            </a:r>
          </a:p>
        </p:txBody>
      </p:sp>
      <p:pic>
        <p:nvPicPr>
          <p:cNvPr id="7" name="Content Placeholder 6">
            <a:extLst>
              <a:ext uri="{FF2B5EF4-FFF2-40B4-BE49-F238E27FC236}">
                <a16:creationId xmlns:a16="http://schemas.microsoft.com/office/drawing/2014/main" id="{F2FAD85A-BE04-427F-A999-F0FF10CA1442}"/>
              </a:ext>
            </a:extLst>
          </p:cNvPr>
          <p:cNvPicPr>
            <a:picLocks noGrp="1" noChangeAspect="1"/>
          </p:cNvPicPr>
          <p:nvPr>
            <p:ph sz="half" idx="2"/>
          </p:nvPr>
        </p:nvPicPr>
        <p:blipFill rotWithShape="1">
          <a:blip r:embed="rId2"/>
          <a:srcRect l="50623" t="42994" b="4895"/>
          <a:stretch/>
        </p:blipFill>
        <p:spPr>
          <a:xfrm>
            <a:off x="6019799" y="1889879"/>
            <a:ext cx="5782761" cy="4817997"/>
          </a:xfrm>
          <a:prstGeom prst="rect">
            <a:avLst/>
          </a:prstGeom>
        </p:spPr>
      </p:pic>
      <p:sp>
        <p:nvSpPr>
          <p:cNvPr id="9" name="Content Placeholder 8">
            <a:extLst>
              <a:ext uri="{FF2B5EF4-FFF2-40B4-BE49-F238E27FC236}">
                <a16:creationId xmlns:a16="http://schemas.microsoft.com/office/drawing/2014/main" id="{120F6BB9-8697-44EB-B503-29D9ADE6A452}"/>
              </a:ext>
            </a:extLst>
          </p:cNvPr>
          <p:cNvSpPr>
            <a:spLocks noGrp="1"/>
          </p:cNvSpPr>
          <p:nvPr>
            <p:ph sz="half" idx="1"/>
          </p:nvPr>
        </p:nvSpPr>
        <p:spPr/>
        <p:txBody>
          <a:bodyPr/>
          <a:lstStyle/>
          <a:p>
            <a:r>
              <a:rPr lang="en-US" dirty="0"/>
              <a:t>We </a:t>
            </a:r>
            <a:r>
              <a:rPr lang="en-US" sz="2400" dirty="0"/>
              <a:t>used</a:t>
            </a:r>
            <a:r>
              <a:rPr lang="en-US" dirty="0"/>
              <a:t> all the 30 features that we got through PCA Analysis and we got this visualization for the decision tree.</a:t>
            </a:r>
          </a:p>
          <a:p>
            <a:r>
              <a:rPr lang="en-US" dirty="0"/>
              <a:t>The RMSE value that we got is-</a:t>
            </a:r>
          </a:p>
          <a:p>
            <a:pPr marL="0" indent="0">
              <a:buNone/>
            </a:pPr>
            <a:r>
              <a:rPr lang="en-US" altLang="en-US" dirty="0" err="1">
                <a:solidFill>
                  <a:srgbClr val="FF0000"/>
                </a:solidFill>
                <a:latin typeface="Lucida Console" panose="020B0609040504020204" pitchFamily="49" charset="0"/>
              </a:rPr>
              <a:t>rmse.rpart</a:t>
            </a:r>
            <a:r>
              <a:rPr lang="en-US" altLang="en-US" dirty="0">
                <a:solidFill>
                  <a:srgbClr val="FF0000"/>
                </a:solidFill>
                <a:latin typeface="Lucida Console" panose="020B0609040504020204" pitchFamily="49" charset="0"/>
              </a:rPr>
              <a:t> </a:t>
            </a:r>
            <a:r>
              <a:rPr lang="en-US" altLang="en-US" dirty="0">
                <a:solidFill>
                  <a:srgbClr val="000000"/>
                </a:solidFill>
                <a:latin typeface="Lucida Console" panose="020B0609040504020204" pitchFamily="49" charset="0"/>
              </a:rPr>
              <a:t>[1] 4086226</a:t>
            </a:r>
          </a:p>
          <a:p>
            <a:r>
              <a:rPr kumimoji="0" lang="en-US" altLang="en-US" sz="2400" b="0" i="0" u="none" strike="noStrike" cap="none" normalizeH="0" baseline="0" dirty="0">
                <a:ln>
                  <a:noFill/>
                </a:ln>
                <a:solidFill>
                  <a:schemeClr val="tx1"/>
                </a:solidFill>
                <a:effectLst/>
                <a:latin typeface="+mj-lt"/>
              </a:rPr>
              <a:t>For </a:t>
            </a:r>
            <a:r>
              <a:rPr kumimoji="0" lang="en-US" altLang="en-US" sz="2400" b="0" i="0" u="none" strike="noStrike" cap="none" normalizeH="0" baseline="0" dirty="0" err="1">
                <a:ln>
                  <a:noFill/>
                </a:ln>
                <a:solidFill>
                  <a:schemeClr val="tx1"/>
                </a:solidFill>
                <a:effectLst/>
                <a:latin typeface="+mj-lt"/>
              </a:rPr>
              <a:t>visuation</a:t>
            </a:r>
            <a:r>
              <a:rPr kumimoji="0" lang="en-US" altLang="en-US" sz="2400" b="0" i="0" u="none" strike="noStrike" cap="none" normalizeH="0" baseline="0" dirty="0">
                <a:ln>
                  <a:noFill/>
                </a:ln>
                <a:solidFill>
                  <a:schemeClr val="tx1"/>
                </a:solidFill>
                <a:effectLst/>
                <a:latin typeface="+mj-lt"/>
              </a:rPr>
              <a:t> of the error we used histogram.</a:t>
            </a:r>
          </a:p>
          <a:p>
            <a:endParaRPr kumimoji="0" lang="en-US" altLang="en-US" sz="2400" b="0" i="0" u="none" strike="noStrike" cap="none" normalizeH="0" baseline="0" dirty="0">
              <a:ln>
                <a:noFill/>
              </a:ln>
              <a:solidFill>
                <a:schemeClr val="tx1"/>
              </a:solidFill>
              <a:effectLst/>
              <a:latin typeface="+mj-lt"/>
            </a:endParaRPr>
          </a:p>
          <a:p>
            <a:endParaRPr lang="en-US" dirty="0"/>
          </a:p>
          <a:p>
            <a:pPr marL="0" indent="0">
              <a:buNone/>
            </a:pPr>
            <a:endParaRPr lang="en-US" dirty="0"/>
          </a:p>
        </p:txBody>
      </p:sp>
      <p:sp>
        <p:nvSpPr>
          <p:cNvPr id="11" name="Rectangle 2">
            <a:extLst>
              <a:ext uri="{FF2B5EF4-FFF2-40B4-BE49-F238E27FC236}">
                <a16:creationId xmlns:a16="http://schemas.microsoft.com/office/drawing/2014/main" id="{61124EBF-643D-4F6E-9548-6B52453C6EE6}"/>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F6FB6237-190C-462A-B3D3-0D0790ACB4C8}"/>
              </a:ext>
            </a:extLst>
          </p:cNvPr>
          <p:cNvSpPr>
            <a:spLocks noChangeArrowheads="1"/>
          </p:cNvSpPr>
          <p:nvPr/>
        </p:nvSpPr>
        <p:spPr bwMode="auto">
          <a:xfrm>
            <a:off x="304800" y="3949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90001EB-46B2-43CE-A99A-B05E10827CFE}"/>
              </a:ext>
            </a:extLst>
          </p:cNvPr>
          <p:cNvSpPr>
            <a:spLocks noChangeArrowheads="1"/>
          </p:cNvSpPr>
          <p:nvPr/>
        </p:nvSpPr>
        <p:spPr bwMode="auto">
          <a:xfrm>
            <a:off x="402956" y="5473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F8C215E3-A485-4A91-A586-323DD3B21BE8}"/>
              </a:ext>
            </a:extLst>
          </p:cNvPr>
          <p:cNvPicPr>
            <a:picLocks noChangeAspect="1"/>
          </p:cNvPicPr>
          <p:nvPr/>
        </p:nvPicPr>
        <p:blipFill rotWithShape="1">
          <a:blip r:embed="rId3"/>
          <a:srcRect l="50625" t="42212" b="4407"/>
          <a:stretch/>
        </p:blipFill>
        <p:spPr>
          <a:xfrm>
            <a:off x="838199" y="5199683"/>
            <a:ext cx="4337088" cy="1430703"/>
          </a:xfrm>
          <a:prstGeom prst="rect">
            <a:avLst/>
          </a:prstGeom>
        </p:spPr>
      </p:pic>
    </p:spTree>
    <p:extLst>
      <p:ext uri="{BB962C8B-B14F-4D97-AF65-F5344CB8AC3E}">
        <p14:creationId xmlns:p14="http://schemas.microsoft.com/office/powerpoint/2010/main" val="419693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EF8BCF-B958-4CA0-8BC0-2F942BB1FB52}"/>
              </a:ext>
            </a:extLst>
          </p:cNvPr>
          <p:cNvSpPr>
            <a:spLocks noGrp="1"/>
          </p:cNvSpPr>
          <p:nvPr>
            <p:ph type="title"/>
          </p:nvPr>
        </p:nvSpPr>
        <p:spPr>
          <a:xfrm>
            <a:off x="838200" y="365125"/>
            <a:ext cx="10515600" cy="1325563"/>
          </a:xfrm>
        </p:spPr>
        <p:txBody>
          <a:bodyPr/>
          <a:lstStyle/>
          <a:p>
            <a:r>
              <a:rPr lang="en-US" b="1" dirty="0"/>
              <a:t>XGBoost</a:t>
            </a:r>
          </a:p>
        </p:txBody>
      </p:sp>
      <p:sp>
        <p:nvSpPr>
          <p:cNvPr id="6" name="Content Placeholder 2">
            <a:extLst>
              <a:ext uri="{FF2B5EF4-FFF2-40B4-BE49-F238E27FC236}">
                <a16:creationId xmlns:a16="http://schemas.microsoft.com/office/drawing/2014/main" id="{BA697121-8043-4D23-AAB6-80BCE6EE3A6A}"/>
              </a:ext>
            </a:extLst>
          </p:cNvPr>
          <p:cNvSpPr>
            <a:spLocks noGrp="1"/>
          </p:cNvSpPr>
          <p:nvPr>
            <p:ph sz="half" idx="1"/>
          </p:nvPr>
        </p:nvSpPr>
        <p:spPr>
          <a:xfrm>
            <a:off x="838200" y="1825625"/>
            <a:ext cx="5181600" cy="4351338"/>
          </a:xfrm>
        </p:spPr>
        <p:txBody>
          <a:bodyPr/>
          <a:lstStyle/>
          <a:p>
            <a:r>
              <a:rPr lang="en-US" dirty="0"/>
              <a:t>Xtreme Gradient Boosting is mainly used to implement machine learning algorithm and is used to improve the performance and to solve the problem in fast and accurate way.</a:t>
            </a:r>
          </a:p>
          <a:p>
            <a:r>
              <a:rPr lang="en-US" dirty="0"/>
              <a:t>We use the </a:t>
            </a:r>
            <a:r>
              <a:rPr lang="en-US" dirty="0" err="1"/>
              <a:t>Xgboost</a:t>
            </a:r>
            <a:r>
              <a:rPr lang="en-US" dirty="0"/>
              <a:t> library which contains boosting frame.</a:t>
            </a:r>
          </a:p>
          <a:p>
            <a:endParaRPr lang="en-US" dirty="0"/>
          </a:p>
        </p:txBody>
      </p:sp>
      <p:pic>
        <p:nvPicPr>
          <p:cNvPr id="7" name="Content Placeholder 4">
            <a:extLst>
              <a:ext uri="{FF2B5EF4-FFF2-40B4-BE49-F238E27FC236}">
                <a16:creationId xmlns:a16="http://schemas.microsoft.com/office/drawing/2014/main" id="{F7DE3EBE-A78D-4760-8330-9B8C57258819}"/>
              </a:ext>
            </a:extLst>
          </p:cNvPr>
          <p:cNvPicPr>
            <a:picLocks noGrp="1" noChangeAspect="1"/>
          </p:cNvPicPr>
          <p:nvPr>
            <p:ph sz="half" idx="2"/>
          </p:nvPr>
        </p:nvPicPr>
        <p:blipFill rotWithShape="1">
          <a:blip r:embed="rId2"/>
          <a:srcRect t="11356" r="49825" b="41054"/>
          <a:stretch/>
        </p:blipFill>
        <p:spPr>
          <a:xfrm>
            <a:off x="6019800" y="1825625"/>
            <a:ext cx="5655882" cy="3645277"/>
          </a:xfrm>
          <a:prstGeom prst="rect">
            <a:avLst/>
          </a:prstGeom>
        </p:spPr>
      </p:pic>
    </p:spTree>
    <p:extLst>
      <p:ext uri="{BB962C8B-B14F-4D97-AF65-F5344CB8AC3E}">
        <p14:creationId xmlns:p14="http://schemas.microsoft.com/office/powerpoint/2010/main" val="376842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7059EA1-1BD1-4FF4-A9C4-B413A1A8D57E}"/>
              </a:ext>
            </a:extLst>
          </p:cNvPr>
          <p:cNvGraphicFramePr>
            <a:graphicFrameLocks noGrp="1"/>
          </p:cNvGraphicFramePr>
          <p:nvPr>
            <p:extLst>
              <p:ext uri="{D42A27DB-BD31-4B8C-83A1-F6EECF244321}">
                <p14:modId xmlns:p14="http://schemas.microsoft.com/office/powerpoint/2010/main" val="593136591"/>
              </p:ext>
            </p:extLst>
          </p:nvPr>
        </p:nvGraphicFramePr>
        <p:xfrm>
          <a:off x="557229" y="936483"/>
          <a:ext cx="5145987" cy="1381760"/>
        </p:xfrm>
        <a:graphic>
          <a:graphicData uri="http://schemas.openxmlformats.org/drawingml/2006/table">
            <a:tbl>
              <a:tblPr firstRow="1" bandRow="1">
                <a:tableStyleId>{5C22544A-7EE6-4342-B048-85BDC9FD1C3A}</a:tableStyleId>
              </a:tblPr>
              <a:tblGrid>
                <a:gridCol w="1715329">
                  <a:extLst>
                    <a:ext uri="{9D8B030D-6E8A-4147-A177-3AD203B41FA5}">
                      <a16:colId xmlns:a16="http://schemas.microsoft.com/office/drawing/2014/main" val="1370421897"/>
                    </a:ext>
                  </a:extLst>
                </a:gridCol>
                <a:gridCol w="1715329">
                  <a:extLst>
                    <a:ext uri="{9D8B030D-6E8A-4147-A177-3AD203B41FA5}">
                      <a16:colId xmlns:a16="http://schemas.microsoft.com/office/drawing/2014/main" val="1344304168"/>
                    </a:ext>
                  </a:extLst>
                </a:gridCol>
                <a:gridCol w="1715329">
                  <a:extLst>
                    <a:ext uri="{9D8B030D-6E8A-4147-A177-3AD203B41FA5}">
                      <a16:colId xmlns:a16="http://schemas.microsoft.com/office/drawing/2014/main" val="755529130"/>
                    </a:ext>
                  </a:extLst>
                </a:gridCol>
              </a:tblGrid>
              <a:tr h="370840">
                <a:tc>
                  <a:txBody>
                    <a:bodyPr/>
                    <a:lstStyle/>
                    <a:p>
                      <a:r>
                        <a:rPr lang="en-US" dirty="0"/>
                        <a:t>Year</a:t>
                      </a:r>
                    </a:p>
                  </a:txBody>
                  <a:tcPr/>
                </a:tc>
                <a:tc>
                  <a:txBody>
                    <a:bodyPr/>
                    <a:lstStyle/>
                    <a:p>
                      <a:r>
                        <a:rPr lang="en-US" dirty="0"/>
                        <a:t>Total Observations </a:t>
                      </a:r>
                    </a:p>
                  </a:txBody>
                  <a:tcPr/>
                </a:tc>
                <a:tc>
                  <a:txBody>
                    <a:bodyPr/>
                    <a:lstStyle/>
                    <a:p>
                      <a:r>
                        <a:rPr lang="en-US" dirty="0"/>
                        <a:t>Features</a:t>
                      </a:r>
                    </a:p>
                  </a:txBody>
                  <a:tcPr/>
                </a:tc>
                <a:extLst>
                  <a:ext uri="{0D108BD9-81ED-4DB2-BD59-A6C34878D82A}">
                    <a16:rowId xmlns:a16="http://schemas.microsoft.com/office/drawing/2014/main" val="2928129878"/>
                  </a:ext>
                </a:extLst>
              </a:tr>
              <a:tr h="370840">
                <a:tc>
                  <a:txBody>
                    <a:bodyPr/>
                    <a:lstStyle/>
                    <a:p>
                      <a:r>
                        <a:rPr lang="en-US" dirty="0"/>
                        <a:t>2018</a:t>
                      </a:r>
                    </a:p>
                  </a:txBody>
                  <a:tcPr/>
                </a:tc>
                <a:tc>
                  <a:txBody>
                    <a:bodyPr/>
                    <a:lstStyle/>
                    <a:p>
                      <a:r>
                        <a:rPr lang="en-US" b="1" dirty="0">
                          <a:solidFill>
                            <a:srgbClr val="FF0000"/>
                          </a:solidFill>
                        </a:rPr>
                        <a:t>17981</a:t>
                      </a:r>
                      <a:endParaRPr lang="en-US" dirty="0"/>
                    </a:p>
                  </a:txBody>
                  <a:tcPr/>
                </a:tc>
                <a:tc>
                  <a:txBody>
                    <a:bodyPr/>
                    <a:lstStyle/>
                    <a:p>
                      <a:r>
                        <a:rPr lang="en-US" b="1" dirty="0">
                          <a:solidFill>
                            <a:srgbClr val="FF0000"/>
                          </a:solidFill>
                        </a:rPr>
                        <a:t>75</a:t>
                      </a:r>
                      <a:endParaRPr lang="en-US" dirty="0"/>
                    </a:p>
                  </a:txBody>
                  <a:tcPr/>
                </a:tc>
                <a:extLst>
                  <a:ext uri="{0D108BD9-81ED-4DB2-BD59-A6C34878D82A}">
                    <a16:rowId xmlns:a16="http://schemas.microsoft.com/office/drawing/2014/main" val="2519843403"/>
                  </a:ext>
                </a:extLst>
              </a:tr>
              <a:tr h="370840">
                <a:tc>
                  <a:txBody>
                    <a:bodyPr/>
                    <a:lstStyle/>
                    <a:p>
                      <a:r>
                        <a:rPr lang="en-US" dirty="0"/>
                        <a:t>2019</a:t>
                      </a:r>
                    </a:p>
                  </a:txBody>
                  <a:tcPr/>
                </a:tc>
                <a:tc>
                  <a:txBody>
                    <a:bodyPr/>
                    <a:lstStyle/>
                    <a:p>
                      <a:r>
                        <a:rPr lang="en-US" b="1" dirty="0">
                          <a:solidFill>
                            <a:srgbClr val="FF0000"/>
                          </a:solidFill>
                        </a:rPr>
                        <a:t>18207</a:t>
                      </a:r>
                      <a:endParaRPr lang="en-US" dirty="0"/>
                    </a:p>
                  </a:txBody>
                  <a:tcPr/>
                </a:tc>
                <a:tc>
                  <a:txBody>
                    <a:bodyPr/>
                    <a:lstStyle/>
                    <a:p>
                      <a:r>
                        <a:rPr lang="en-US" b="1" dirty="0">
                          <a:solidFill>
                            <a:srgbClr val="FF0000"/>
                          </a:solidFill>
                        </a:rPr>
                        <a:t>90</a:t>
                      </a:r>
                      <a:endParaRPr lang="en-US" dirty="0"/>
                    </a:p>
                  </a:txBody>
                  <a:tcPr/>
                </a:tc>
                <a:extLst>
                  <a:ext uri="{0D108BD9-81ED-4DB2-BD59-A6C34878D82A}">
                    <a16:rowId xmlns:a16="http://schemas.microsoft.com/office/drawing/2014/main" val="4134768664"/>
                  </a:ext>
                </a:extLst>
              </a:tr>
            </a:tbl>
          </a:graphicData>
        </a:graphic>
      </p:graphicFrame>
      <p:sp>
        <p:nvSpPr>
          <p:cNvPr id="5" name="Rectangle 4">
            <a:extLst>
              <a:ext uri="{FF2B5EF4-FFF2-40B4-BE49-F238E27FC236}">
                <a16:creationId xmlns:a16="http://schemas.microsoft.com/office/drawing/2014/main" id="{AFF9B7D9-8068-47B9-B14D-213DA3AD7366}"/>
              </a:ext>
            </a:extLst>
          </p:cNvPr>
          <p:cNvSpPr/>
          <p:nvPr/>
        </p:nvSpPr>
        <p:spPr>
          <a:xfrm>
            <a:off x="551992" y="312596"/>
            <a:ext cx="8224363" cy="461665"/>
          </a:xfrm>
          <a:prstGeom prst="rect">
            <a:avLst/>
          </a:prstGeom>
        </p:spPr>
        <p:txBody>
          <a:bodyPr wrap="square">
            <a:spAutoFit/>
          </a:bodyPr>
          <a:lstStyle/>
          <a:p>
            <a:r>
              <a:rPr lang="en-US" sz="2400" b="1" dirty="0"/>
              <a:t>Initial understanding of the data set:</a:t>
            </a:r>
            <a:endParaRPr lang="en-US" sz="2400" dirty="0"/>
          </a:p>
        </p:txBody>
      </p:sp>
      <p:graphicFrame>
        <p:nvGraphicFramePr>
          <p:cNvPr id="7" name="Table 6">
            <a:extLst>
              <a:ext uri="{FF2B5EF4-FFF2-40B4-BE49-F238E27FC236}">
                <a16:creationId xmlns:a16="http://schemas.microsoft.com/office/drawing/2014/main" id="{D4E5555D-30CD-4008-800D-FC33993D9277}"/>
              </a:ext>
            </a:extLst>
          </p:cNvPr>
          <p:cNvGraphicFramePr>
            <a:graphicFrameLocks noGrp="1"/>
          </p:cNvGraphicFramePr>
          <p:nvPr>
            <p:extLst>
              <p:ext uri="{D42A27DB-BD31-4B8C-83A1-F6EECF244321}">
                <p14:modId xmlns:p14="http://schemas.microsoft.com/office/powerpoint/2010/main" val="1652893796"/>
              </p:ext>
            </p:extLst>
          </p:nvPr>
        </p:nvGraphicFramePr>
        <p:xfrm>
          <a:off x="5945169" y="936483"/>
          <a:ext cx="5932604" cy="1297670"/>
        </p:xfrm>
        <a:graphic>
          <a:graphicData uri="http://schemas.openxmlformats.org/drawingml/2006/table">
            <a:tbl>
              <a:tblPr firstRow="1" bandRow="1">
                <a:tableStyleId>{5C22544A-7EE6-4342-B048-85BDC9FD1C3A}</a:tableStyleId>
              </a:tblPr>
              <a:tblGrid>
                <a:gridCol w="2966302">
                  <a:extLst>
                    <a:ext uri="{9D8B030D-6E8A-4147-A177-3AD203B41FA5}">
                      <a16:colId xmlns:a16="http://schemas.microsoft.com/office/drawing/2014/main" val="2362890110"/>
                    </a:ext>
                  </a:extLst>
                </a:gridCol>
                <a:gridCol w="2966302">
                  <a:extLst>
                    <a:ext uri="{9D8B030D-6E8A-4147-A177-3AD203B41FA5}">
                      <a16:colId xmlns:a16="http://schemas.microsoft.com/office/drawing/2014/main" val="70703866"/>
                    </a:ext>
                  </a:extLst>
                </a:gridCol>
              </a:tblGrid>
              <a:tr h="9269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Player Played in 2018 and 2019</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Player Played in 2018 and  not in 2019</a:t>
                      </a:r>
                    </a:p>
                    <a:p>
                      <a:endParaRPr lang="en-US" dirty="0"/>
                    </a:p>
                  </a:txBody>
                  <a:tcPr/>
                </a:tc>
                <a:extLst>
                  <a:ext uri="{0D108BD9-81ED-4DB2-BD59-A6C34878D82A}">
                    <a16:rowId xmlns:a16="http://schemas.microsoft.com/office/drawing/2014/main" val="1547284396"/>
                  </a:ext>
                </a:extLst>
              </a:tr>
              <a:tr h="370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12539</a:t>
                      </a:r>
                      <a:endParaRPr lang="en-US" dirty="0"/>
                    </a:p>
                  </a:txBody>
                  <a:tcPr/>
                </a:tc>
                <a:tc>
                  <a:txBody>
                    <a:bodyPr/>
                    <a:lstStyle/>
                    <a:p>
                      <a:r>
                        <a:rPr lang="en-US" b="1" dirty="0">
                          <a:solidFill>
                            <a:srgbClr val="FF0000"/>
                          </a:solidFill>
                        </a:rPr>
                        <a:t>5442</a:t>
                      </a:r>
                      <a:endParaRPr lang="en-US" dirty="0"/>
                    </a:p>
                  </a:txBody>
                  <a:tcPr/>
                </a:tc>
                <a:extLst>
                  <a:ext uri="{0D108BD9-81ED-4DB2-BD59-A6C34878D82A}">
                    <a16:rowId xmlns:a16="http://schemas.microsoft.com/office/drawing/2014/main" val="393304888"/>
                  </a:ext>
                </a:extLst>
              </a:tr>
            </a:tbl>
          </a:graphicData>
        </a:graphic>
      </p:graphicFrame>
      <p:sp>
        <p:nvSpPr>
          <p:cNvPr id="8" name="Rectangle 7">
            <a:extLst>
              <a:ext uri="{FF2B5EF4-FFF2-40B4-BE49-F238E27FC236}">
                <a16:creationId xmlns:a16="http://schemas.microsoft.com/office/drawing/2014/main" id="{BFF6EB75-0469-4AB1-AA83-069FE6410F96}"/>
              </a:ext>
            </a:extLst>
          </p:cNvPr>
          <p:cNvSpPr/>
          <p:nvPr/>
        </p:nvSpPr>
        <p:spPr>
          <a:xfrm>
            <a:off x="551993" y="2636680"/>
            <a:ext cx="5932604" cy="4247317"/>
          </a:xfrm>
          <a:prstGeom prst="rect">
            <a:avLst/>
          </a:prstGeom>
        </p:spPr>
        <p:txBody>
          <a:bodyPr wrap="square">
            <a:spAutoFit/>
          </a:bodyPr>
          <a:lstStyle/>
          <a:p>
            <a:r>
              <a:rPr lang="en-US" b="1" dirty="0"/>
              <a:t>Challenges:</a:t>
            </a:r>
          </a:p>
          <a:p>
            <a:r>
              <a:rPr lang="en-US" b="1" dirty="0"/>
              <a:t>There are multiple player with exact same name who are playing for different clubs, while we join data using Name column it gives duplicate results.</a:t>
            </a:r>
          </a:p>
          <a:p>
            <a:endParaRPr lang="en-US" b="1" dirty="0"/>
          </a:p>
          <a:p>
            <a:r>
              <a:rPr lang="en-US" b="1" dirty="0"/>
              <a:t>Since each player has unique Id associated with him , Merging the data through Id results in more efficient estimation of data analysis.</a:t>
            </a:r>
          </a:p>
          <a:p>
            <a:endParaRPr lang="en-US" b="1" dirty="0"/>
          </a:p>
          <a:p>
            <a:r>
              <a:rPr lang="en-US" b="1" dirty="0"/>
              <a:t>Removed correlated/Less important  Features from 2018 Data Set </a:t>
            </a:r>
          </a:p>
          <a:p>
            <a:r>
              <a:rPr lang="en-US" b="1" dirty="0"/>
              <a:t>Such as Column 0,Photo,Flag,Club Logo</a:t>
            </a:r>
          </a:p>
          <a:p>
            <a:endParaRPr lang="en-US" b="1" dirty="0"/>
          </a:p>
          <a:p>
            <a:r>
              <a:rPr lang="en-US" b="1" dirty="0"/>
              <a:t>We are ignoring Value, Wage feature as per requirement</a:t>
            </a:r>
          </a:p>
          <a:p>
            <a:endParaRPr lang="en-US" b="1" dirty="0"/>
          </a:p>
        </p:txBody>
      </p:sp>
      <p:pic>
        <p:nvPicPr>
          <p:cNvPr id="9" name="Picture 8">
            <a:extLst>
              <a:ext uri="{FF2B5EF4-FFF2-40B4-BE49-F238E27FC236}">
                <a16:creationId xmlns:a16="http://schemas.microsoft.com/office/drawing/2014/main" id="{0B2E3CA6-01F1-4505-8AEB-071D6A34E0F8}"/>
              </a:ext>
            </a:extLst>
          </p:cNvPr>
          <p:cNvPicPr>
            <a:picLocks noChangeAspect="1"/>
          </p:cNvPicPr>
          <p:nvPr/>
        </p:nvPicPr>
        <p:blipFill>
          <a:blip r:embed="rId2"/>
          <a:stretch>
            <a:fillRect/>
          </a:stretch>
        </p:blipFill>
        <p:spPr>
          <a:xfrm>
            <a:off x="6424357" y="2488708"/>
            <a:ext cx="5215650" cy="3918015"/>
          </a:xfrm>
          <a:prstGeom prst="rect">
            <a:avLst/>
          </a:prstGeom>
        </p:spPr>
      </p:pic>
    </p:spTree>
    <p:extLst>
      <p:ext uri="{BB962C8B-B14F-4D97-AF65-F5344CB8AC3E}">
        <p14:creationId xmlns:p14="http://schemas.microsoft.com/office/powerpoint/2010/main" val="1078069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B4D25-5905-418D-9CD3-4ACE3DE7D176}"/>
              </a:ext>
            </a:extLst>
          </p:cNvPr>
          <p:cNvSpPr>
            <a:spLocks noGrp="1"/>
          </p:cNvSpPr>
          <p:nvPr>
            <p:ph type="title"/>
          </p:nvPr>
        </p:nvSpPr>
        <p:spPr>
          <a:xfrm>
            <a:off x="838200" y="365125"/>
            <a:ext cx="10515600" cy="1114883"/>
          </a:xfrm>
        </p:spPr>
        <p:txBody>
          <a:bodyPr/>
          <a:lstStyle/>
          <a:p>
            <a:r>
              <a:rPr lang="en-US" b="1" dirty="0"/>
              <a:t>XGBoost Output:</a:t>
            </a:r>
          </a:p>
        </p:txBody>
      </p:sp>
      <p:sp>
        <p:nvSpPr>
          <p:cNvPr id="6" name="Content Placeholder 5">
            <a:extLst>
              <a:ext uri="{FF2B5EF4-FFF2-40B4-BE49-F238E27FC236}">
                <a16:creationId xmlns:a16="http://schemas.microsoft.com/office/drawing/2014/main" id="{622707B8-D8F1-4322-8062-7463B482D8CE}"/>
              </a:ext>
            </a:extLst>
          </p:cNvPr>
          <p:cNvSpPr>
            <a:spLocks noGrp="1"/>
          </p:cNvSpPr>
          <p:nvPr>
            <p:ph sz="half" idx="1"/>
          </p:nvPr>
        </p:nvSpPr>
        <p:spPr>
          <a:xfrm>
            <a:off x="838200" y="1825625"/>
            <a:ext cx="5181600" cy="4351338"/>
          </a:xfrm>
        </p:spPr>
        <p:txBody>
          <a:bodyPr/>
          <a:lstStyle/>
          <a:p>
            <a:r>
              <a:rPr lang="en-US" dirty="0"/>
              <a:t>The RMSE value after performing </a:t>
            </a:r>
            <a:r>
              <a:rPr lang="en-US" dirty="0" err="1"/>
              <a:t>Xgboost</a:t>
            </a:r>
            <a:r>
              <a:rPr lang="en-US" dirty="0"/>
              <a:t> is</a:t>
            </a:r>
          </a:p>
          <a:p>
            <a:r>
              <a:rPr lang="en-US" altLang="en-US" dirty="0">
                <a:solidFill>
                  <a:srgbClr val="000000"/>
                </a:solidFill>
                <a:latin typeface="Lucida Console" panose="020B0609040504020204" pitchFamily="49" charset="0"/>
              </a:rPr>
              <a:t>"RMSE of train data 2693490.155074"</a:t>
            </a:r>
            <a:endParaRPr kumimoji="0" lang="en-US" altLang="en-US" sz="540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pic>
        <p:nvPicPr>
          <p:cNvPr id="7" name="Content Placeholder 9">
            <a:extLst>
              <a:ext uri="{FF2B5EF4-FFF2-40B4-BE49-F238E27FC236}">
                <a16:creationId xmlns:a16="http://schemas.microsoft.com/office/drawing/2014/main" id="{8455650C-FEDB-4BC0-BF0A-F84A102CABE1}"/>
              </a:ext>
            </a:extLst>
          </p:cNvPr>
          <p:cNvPicPr>
            <a:picLocks noGrp="1" noChangeAspect="1"/>
          </p:cNvPicPr>
          <p:nvPr>
            <p:ph sz="half" idx="2"/>
          </p:nvPr>
        </p:nvPicPr>
        <p:blipFill rotWithShape="1">
          <a:blip r:embed="rId2"/>
          <a:srcRect l="51670" t="42993" b="5162"/>
          <a:stretch/>
        </p:blipFill>
        <p:spPr>
          <a:xfrm>
            <a:off x="6096000" y="1825625"/>
            <a:ext cx="5802969" cy="4351338"/>
          </a:xfrm>
          <a:prstGeom prst="rect">
            <a:avLst/>
          </a:prstGeom>
        </p:spPr>
      </p:pic>
      <p:sp>
        <p:nvSpPr>
          <p:cNvPr id="8" name="Rectangle 1">
            <a:extLst>
              <a:ext uri="{FF2B5EF4-FFF2-40B4-BE49-F238E27FC236}">
                <a16:creationId xmlns:a16="http://schemas.microsoft.com/office/drawing/2014/main" id="{1E54AC0D-ED15-4FB3-AAB2-812458AF3258}"/>
              </a:ext>
            </a:extLst>
          </p:cNvPr>
          <p:cNvSpPr>
            <a:spLocks noChangeArrowheads="1"/>
          </p:cNvSpPr>
          <p:nvPr/>
        </p:nvSpPr>
        <p:spPr bwMode="auto">
          <a:xfrm>
            <a:off x="85241" y="320288"/>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9800ACB-3DB1-451D-9DAF-C3BF0C7F821A}"/>
              </a:ext>
            </a:extLst>
          </p:cNvPr>
          <p:cNvPicPr>
            <a:picLocks noChangeAspect="1"/>
          </p:cNvPicPr>
          <p:nvPr/>
        </p:nvPicPr>
        <p:blipFill rotWithShape="1">
          <a:blip r:embed="rId3"/>
          <a:srcRect l="-12331" t="69942" r="62331" b="5199"/>
          <a:stretch/>
        </p:blipFill>
        <p:spPr>
          <a:xfrm>
            <a:off x="410705" y="3820332"/>
            <a:ext cx="4623534" cy="1704814"/>
          </a:xfrm>
          <a:prstGeom prst="rect">
            <a:avLst/>
          </a:prstGeom>
        </p:spPr>
      </p:pic>
    </p:spTree>
    <p:extLst>
      <p:ext uri="{BB962C8B-B14F-4D97-AF65-F5344CB8AC3E}">
        <p14:creationId xmlns:p14="http://schemas.microsoft.com/office/powerpoint/2010/main" val="84377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2E68-EE81-4435-90AD-8F30A00DF741}"/>
              </a:ext>
            </a:extLst>
          </p:cNvPr>
          <p:cNvSpPr>
            <a:spLocks noGrp="1"/>
          </p:cNvSpPr>
          <p:nvPr>
            <p:ph type="title" idx="4294967295"/>
          </p:nvPr>
        </p:nvSpPr>
        <p:spPr>
          <a:xfrm>
            <a:off x="486052" y="365126"/>
            <a:ext cx="10029548" cy="813226"/>
          </a:xfrm>
        </p:spPr>
        <p:txBody>
          <a:bodyPr>
            <a:normAutofit/>
          </a:bodyPr>
          <a:lstStyle/>
          <a:p>
            <a:r>
              <a:rPr lang="en-US" sz="2400" b="1" dirty="0"/>
              <a:t>Data set Feature Distribution:</a:t>
            </a:r>
          </a:p>
        </p:txBody>
      </p:sp>
      <p:sp>
        <p:nvSpPr>
          <p:cNvPr id="3" name="Content Placeholder 2">
            <a:extLst>
              <a:ext uri="{FF2B5EF4-FFF2-40B4-BE49-F238E27FC236}">
                <a16:creationId xmlns:a16="http://schemas.microsoft.com/office/drawing/2014/main" id="{A6B60BD1-AC00-4E17-89A5-A7378D86AB0B}"/>
              </a:ext>
            </a:extLst>
          </p:cNvPr>
          <p:cNvSpPr>
            <a:spLocks noGrp="1"/>
          </p:cNvSpPr>
          <p:nvPr>
            <p:ph sz="half" idx="4294967295"/>
          </p:nvPr>
        </p:nvSpPr>
        <p:spPr>
          <a:xfrm>
            <a:off x="0" y="1825625"/>
            <a:ext cx="5181600" cy="4351338"/>
          </a:xfrm>
        </p:spPr>
        <p:txBody>
          <a:bodyPr/>
          <a:lstStyle/>
          <a:p>
            <a:r>
              <a:rPr lang="en-US" dirty="0"/>
              <a:t>Feature 1</a:t>
            </a:r>
          </a:p>
          <a:p>
            <a:pPr marL="0" indent="0">
              <a:buNone/>
            </a:pPr>
            <a:endParaRPr lang="en-US" dirty="0"/>
          </a:p>
        </p:txBody>
      </p:sp>
      <p:sp>
        <p:nvSpPr>
          <p:cNvPr id="4" name="Content Placeholder 3">
            <a:extLst>
              <a:ext uri="{FF2B5EF4-FFF2-40B4-BE49-F238E27FC236}">
                <a16:creationId xmlns:a16="http://schemas.microsoft.com/office/drawing/2014/main" id="{0E42E580-3FA1-480B-B880-4187E3E86684}"/>
              </a:ext>
            </a:extLst>
          </p:cNvPr>
          <p:cNvSpPr>
            <a:spLocks noGrp="1"/>
          </p:cNvSpPr>
          <p:nvPr>
            <p:ph sz="half" idx="4294967295"/>
          </p:nvPr>
        </p:nvSpPr>
        <p:spPr>
          <a:xfrm>
            <a:off x="7010400" y="1825625"/>
            <a:ext cx="5181600" cy="4351338"/>
          </a:xfrm>
        </p:spPr>
        <p:txBody>
          <a:bodyPr/>
          <a:lstStyle/>
          <a:p>
            <a:r>
              <a:rPr lang="en-US" dirty="0"/>
              <a:t>Feature 2</a:t>
            </a:r>
          </a:p>
        </p:txBody>
      </p:sp>
      <p:pic>
        <p:nvPicPr>
          <p:cNvPr id="5" name="Picture 4">
            <a:extLst>
              <a:ext uri="{FF2B5EF4-FFF2-40B4-BE49-F238E27FC236}">
                <a16:creationId xmlns:a16="http://schemas.microsoft.com/office/drawing/2014/main" id="{F66931C8-9366-4FBC-B963-80F4D3E4A9A9}"/>
              </a:ext>
            </a:extLst>
          </p:cNvPr>
          <p:cNvPicPr>
            <a:picLocks noChangeAspect="1"/>
          </p:cNvPicPr>
          <p:nvPr/>
        </p:nvPicPr>
        <p:blipFill rotWithShape="1">
          <a:blip r:embed="rId2"/>
          <a:srcRect l="25922" t="29644" r="25801" b="19223"/>
          <a:stretch/>
        </p:blipFill>
        <p:spPr>
          <a:xfrm>
            <a:off x="486052" y="2247954"/>
            <a:ext cx="5311066" cy="3506680"/>
          </a:xfrm>
          <a:prstGeom prst="rect">
            <a:avLst/>
          </a:prstGeom>
        </p:spPr>
      </p:pic>
      <p:pic>
        <p:nvPicPr>
          <p:cNvPr id="6" name="Picture 5">
            <a:extLst>
              <a:ext uri="{FF2B5EF4-FFF2-40B4-BE49-F238E27FC236}">
                <a16:creationId xmlns:a16="http://schemas.microsoft.com/office/drawing/2014/main" id="{5BF1E37B-80E1-4950-82C6-F4B9C68DF4AC}"/>
              </a:ext>
            </a:extLst>
          </p:cNvPr>
          <p:cNvPicPr>
            <a:picLocks noChangeAspect="1"/>
          </p:cNvPicPr>
          <p:nvPr/>
        </p:nvPicPr>
        <p:blipFill rotWithShape="1">
          <a:blip r:embed="rId3"/>
          <a:srcRect l="25412" t="29644" r="25364" b="19223"/>
          <a:stretch/>
        </p:blipFill>
        <p:spPr>
          <a:xfrm>
            <a:off x="6303146" y="2247954"/>
            <a:ext cx="5888854" cy="3506680"/>
          </a:xfrm>
          <a:prstGeom prst="rect">
            <a:avLst/>
          </a:prstGeom>
        </p:spPr>
      </p:pic>
    </p:spTree>
    <p:extLst>
      <p:ext uri="{BB962C8B-B14F-4D97-AF65-F5344CB8AC3E}">
        <p14:creationId xmlns:p14="http://schemas.microsoft.com/office/powerpoint/2010/main" val="351005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56B1-7C79-4398-AD5A-7CA4D6CE9DB5}"/>
              </a:ext>
            </a:extLst>
          </p:cNvPr>
          <p:cNvSpPr>
            <a:spLocks noGrp="1"/>
          </p:cNvSpPr>
          <p:nvPr>
            <p:ph type="ctrTitle"/>
          </p:nvPr>
        </p:nvSpPr>
        <p:spPr>
          <a:xfrm>
            <a:off x="1524000" y="300517"/>
            <a:ext cx="9144000" cy="821847"/>
          </a:xfrm>
        </p:spPr>
        <p:txBody>
          <a:bodyPr>
            <a:normAutofit/>
          </a:bodyPr>
          <a:lstStyle/>
          <a:p>
            <a:r>
              <a:rPr lang="en-US" sz="4400" b="1" dirty="0"/>
              <a:t>Data Cleaning</a:t>
            </a:r>
          </a:p>
        </p:txBody>
      </p:sp>
      <p:sp>
        <p:nvSpPr>
          <p:cNvPr id="3" name="Subtitle 2">
            <a:extLst>
              <a:ext uri="{FF2B5EF4-FFF2-40B4-BE49-F238E27FC236}">
                <a16:creationId xmlns:a16="http://schemas.microsoft.com/office/drawing/2014/main" id="{8D40ECBB-ADC7-4655-A627-A9687F767F60}"/>
              </a:ext>
            </a:extLst>
          </p:cNvPr>
          <p:cNvSpPr>
            <a:spLocks noGrp="1"/>
          </p:cNvSpPr>
          <p:nvPr>
            <p:ph type="subTitle" idx="1"/>
          </p:nvPr>
        </p:nvSpPr>
        <p:spPr>
          <a:xfrm>
            <a:off x="395926" y="1385741"/>
            <a:ext cx="11796074" cy="4349896"/>
          </a:xfrm>
        </p:spPr>
        <p:txBody>
          <a:bodyPr>
            <a:normAutofit/>
          </a:bodyPr>
          <a:lstStyle/>
          <a:p>
            <a:pPr algn="l"/>
            <a:r>
              <a:rPr lang="en-US" dirty="0"/>
              <a:t>After merging the 2018-19 data set using the ID attribute, we found many missing value  and inconsistent data.</a:t>
            </a:r>
          </a:p>
          <a:p>
            <a:pPr algn="l"/>
            <a:r>
              <a:rPr lang="en-US" dirty="0"/>
              <a:t>We have decided to fill out missing value with 0, Min, Max and Average value of that particular feature. </a:t>
            </a:r>
          </a:p>
          <a:p>
            <a:pPr algn="l"/>
            <a:r>
              <a:rPr lang="en-US" dirty="0"/>
              <a:t>There were many missing values and categorical variables. We factorize categorical value in R and convert to numeric value.</a:t>
            </a:r>
          </a:p>
          <a:p>
            <a:pPr algn="l"/>
            <a:r>
              <a:rPr lang="en-US" dirty="0"/>
              <a:t>We also converted the dependent variable Value Feature into its exact numerical equivalent as we have like 2000K or 2M.</a:t>
            </a:r>
          </a:p>
          <a:p>
            <a:pPr algn="l"/>
            <a:r>
              <a:rPr lang="en-US" dirty="0"/>
              <a:t>After Data Cleaning Process :</a:t>
            </a:r>
          </a:p>
          <a:p>
            <a:pPr algn="l"/>
            <a:endParaRPr lang="en-US" dirty="0"/>
          </a:p>
          <a:p>
            <a:pPr algn="l"/>
            <a:endParaRPr lang="en-US" dirty="0"/>
          </a:p>
          <a:p>
            <a:pPr algn="l"/>
            <a:endParaRPr lang="en-US" b="1" dirty="0">
              <a:solidFill>
                <a:srgbClr val="FF0000"/>
              </a:solidFill>
            </a:endParaRP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graphicFrame>
        <p:nvGraphicFramePr>
          <p:cNvPr id="4" name="Table 3">
            <a:extLst>
              <a:ext uri="{FF2B5EF4-FFF2-40B4-BE49-F238E27FC236}">
                <a16:creationId xmlns:a16="http://schemas.microsoft.com/office/drawing/2014/main" id="{9C0E5946-8A5A-412A-9C64-35C8DCD6C2CE}"/>
              </a:ext>
            </a:extLst>
          </p:cNvPr>
          <p:cNvGraphicFramePr>
            <a:graphicFrameLocks noGrp="1"/>
          </p:cNvGraphicFramePr>
          <p:nvPr>
            <p:extLst>
              <p:ext uri="{D42A27DB-BD31-4B8C-83A1-F6EECF244321}">
                <p14:modId xmlns:p14="http://schemas.microsoft.com/office/powerpoint/2010/main" val="2913403416"/>
              </p:ext>
            </p:extLst>
          </p:nvPr>
        </p:nvGraphicFramePr>
        <p:xfrm>
          <a:off x="514281" y="50346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5007104"/>
                    </a:ext>
                  </a:extLst>
                </a:gridCol>
                <a:gridCol w="2709333">
                  <a:extLst>
                    <a:ext uri="{9D8B030D-6E8A-4147-A177-3AD203B41FA5}">
                      <a16:colId xmlns:a16="http://schemas.microsoft.com/office/drawing/2014/main" val="1995579928"/>
                    </a:ext>
                  </a:extLst>
                </a:gridCol>
                <a:gridCol w="2709333">
                  <a:extLst>
                    <a:ext uri="{9D8B030D-6E8A-4147-A177-3AD203B41FA5}">
                      <a16:colId xmlns:a16="http://schemas.microsoft.com/office/drawing/2014/main" val="3354797189"/>
                    </a:ext>
                  </a:extLst>
                </a:gridCol>
              </a:tblGrid>
              <a:tr h="370840">
                <a:tc>
                  <a:txBody>
                    <a:bodyPr/>
                    <a:lstStyle/>
                    <a:p>
                      <a:endParaRPr lang="en-US" dirty="0"/>
                    </a:p>
                  </a:txBody>
                  <a:tcPr/>
                </a:tc>
                <a:tc>
                  <a:txBody>
                    <a:bodyPr/>
                    <a:lstStyle/>
                    <a:p>
                      <a:r>
                        <a:rPr lang="en-US" dirty="0"/>
                        <a:t>No. of Observation</a:t>
                      </a:r>
                    </a:p>
                  </a:txBody>
                  <a:tcPr/>
                </a:tc>
                <a:tc>
                  <a:txBody>
                    <a:bodyPr/>
                    <a:lstStyle/>
                    <a:p>
                      <a:r>
                        <a:rPr lang="en-US" dirty="0"/>
                        <a:t>No. of Feature</a:t>
                      </a:r>
                    </a:p>
                  </a:txBody>
                  <a:tcPr/>
                </a:tc>
                <a:extLst>
                  <a:ext uri="{0D108BD9-81ED-4DB2-BD59-A6C34878D82A}">
                    <a16:rowId xmlns:a16="http://schemas.microsoft.com/office/drawing/2014/main" val="1111739811"/>
                  </a:ext>
                </a:extLst>
              </a:tr>
              <a:tr h="370840">
                <a:tc>
                  <a:txBody>
                    <a:bodyPr/>
                    <a:lstStyle/>
                    <a:p>
                      <a:r>
                        <a:rPr lang="en-US" b="1" dirty="0"/>
                        <a:t>Total</a:t>
                      </a:r>
                    </a:p>
                  </a:txBody>
                  <a:tcPr/>
                </a:tc>
                <a:tc>
                  <a:txBody>
                    <a:bodyPr/>
                    <a:lstStyle/>
                    <a:p>
                      <a:r>
                        <a:rPr lang="en-US" b="1" dirty="0">
                          <a:solidFill>
                            <a:srgbClr val="FF0000"/>
                          </a:solidFill>
                        </a:rPr>
                        <a:t>12416 </a:t>
                      </a:r>
                      <a:endParaRPr lang="en-US" dirty="0"/>
                    </a:p>
                  </a:txBody>
                  <a:tcPr/>
                </a:tc>
                <a:tc>
                  <a:txBody>
                    <a:bodyPr/>
                    <a:lstStyle/>
                    <a:p>
                      <a:r>
                        <a:rPr lang="en-US" b="1" dirty="0">
                          <a:solidFill>
                            <a:srgbClr val="FF0000"/>
                          </a:solidFill>
                        </a:rPr>
                        <a:t>69</a:t>
                      </a:r>
                      <a:endParaRPr lang="en-US" dirty="0"/>
                    </a:p>
                  </a:txBody>
                  <a:tcPr/>
                </a:tc>
                <a:extLst>
                  <a:ext uri="{0D108BD9-81ED-4DB2-BD59-A6C34878D82A}">
                    <a16:rowId xmlns:a16="http://schemas.microsoft.com/office/drawing/2014/main" val="1193940122"/>
                  </a:ext>
                </a:extLst>
              </a:tr>
              <a:tr h="370840">
                <a:tc>
                  <a:txBody>
                    <a:bodyPr/>
                    <a:lstStyle/>
                    <a:p>
                      <a:r>
                        <a:rPr lang="en-US" b="1" dirty="0"/>
                        <a:t>Train (80 % of Total)</a:t>
                      </a:r>
                    </a:p>
                  </a:txBody>
                  <a:tcPr/>
                </a:tc>
                <a:tc>
                  <a:txBody>
                    <a:bodyPr/>
                    <a:lstStyle/>
                    <a:p>
                      <a:r>
                        <a:rPr lang="en-US" b="1" dirty="0">
                          <a:solidFill>
                            <a:srgbClr val="FF0000"/>
                          </a:solidFill>
                        </a:rPr>
                        <a:t>10031 </a:t>
                      </a:r>
                      <a:endParaRPr lang="en-US" dirty="0"/>
                    </a:p>
                  </a:txBody>
                  <a:tcPr/>
                </a:tc>
                <a:tc>
                  <a:txBody>
                    <a:bodyPr/>
                    <a:lstStyle/>
                    <a:p>
                      <a:r>
                        <a:rPr lang="en-US" b="1" dirty="0">
                          <a:solidFill>
                            <a:srgbClr val="FF0000"/>
                          </a:solidFill>
                        </a:rPr>
                        <a:t>69</a:t>
                      </a:r>
                      <a:endParaRPr lang="en-US" dirty="0"/>
                    </a:p>
                  </a:txBody>
                  <a:tcPr/>
                </a:tc>
                <a:extLst>
                  <a:ext uri="{0D108BD9-81ED-4DB2-BD59-A6C34878D82A}">
                    <a16:rowId xmlns:a16="http://schemas.microsoft.com/office/drawing/2014/main" val="2219513908"/>
                  </a:ext>
                </a:extLst>
              </a:tr>
              <a:tr h="370840">
                <a:tc>
                  <a:txBody>
                    <a:bodyPr/>
                    <a:lstStyle/>
                    <a:p>
                      <a:r>
                        <a:rPr lang="en-US" b="1" dirty="0"/>
                        <a:t>Test   (20 % of Total)</a:t>
                      </a:r>
                    </a:p>
                  </a:txBody>
                  <a:tcPr/>
                </a:tc>
                <a:tc>
                  <a:txBody>
                    <a:bodyPr/>
                    <a:lstStyle/>
                    <a:p>
                      <a:r>
                        <a:rPr lang="en-US" b="1" dirty="0">
                          <a:solidFill>
                            <a:srgbClr val="FF0000"/>
                          </a:solidFill>
                        </a:rPr>
                        <a:t>2508</a:t>
                      </a:r>
                      <a:endParaRPr lang="en-US" dirty="0"/>
                    </a:p>
                  </a:txBody>
                  <a:tcPr/>
                </a:tc>
                <a:tc>
                  <a:txBody>
                    <a:bodyPr/>
                    <a:lstStyle/>
                    <a:p>
                      <a:r>
                        <a:rPr lang="en-US" b="1" dirty="0">
                          <a:solidFill>
                            <a:srgbClr val="FF0000"/>
                          </a:solidFill>
                        </a:rPr>
                        <a:t>69</a:t>
                      </a:r>
                      <a:endParaRPr lang="en-US" dirty="0"/>
                    </a:p>
                  </a:txBody>
                  <a:tcPr/>
                </a:tc>
                <a:extLst>
                  <a:ext uri="{0D108BD9-81ED-4DB2-BD59-A6C34878D82A}">
                    <a16:rowId xmlns:a16="http://schemas.microsoft.com/office/drawing/2014/main" val="3416977971"/>
                  </a:ext>
                </a:extLst>
              </a:tr>
            </a:tbl>
          </a:graphicData>
        </a:graphic>
      </p:graphicFrame>
    </p:spTree>
    <p:extLst>
      <p:ext uri="{BB962C8B-B14F-4D97-AF65-F5344CB8AC3E}">
        <p14:creationId xmlns:p14="http://schemas.microsoft.com/office/powerpoint/2010/main" val="11550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E10BF0-A79F-4C56-90D4-F7A68E265067}"/>
              </a:ext>
            </a:extLst>
          </p:cNvPr>
          <p:cNvSpPr>
            <a:spLocks noGrp="1"/>
          </p:cNvSpPr>
          <p:nvPr>
            <p:ph type="title"/>
          </p:nvPr>
        </p:nvSpPr>
        <p:spPr/>
        <p:txBody>
          <a:bodyPr/>
          <a:lstStyle/>
          <a:p>
            <a:pPr algn="ctr"/>
            <a:r>
              <a:rPr lang="en-US" b="1" dirty="0"/>
              <a:t>Missing Values :</a:t>
            </a:r>
          </a:p>
        </p:txBody>
      </p:sp>
      <p:sp>
        <p:nvSpPr>
          <p:cNvPr id="8" name="Content Placeholder 7">
            <a:extLst>
              <a:ext uri="{FF2B5EF4-FFF2-40B4-BE49-F238E27FC236}">
                <a16:creationId xmlns:a16="http://schemas.microsoft.com/office/drawing/2014/main" id="{D27F1BDF-69AF-4C55-8CE2-8A385B61B51E}"/>
              </a:ext>
            </a:extLst>
          </p:cNvPr>
          <p:cNvSpPr>
            <a:spLocks noGrp="1"/>
          </p:cNvSpPr>
          <p:nvPr>
            <p:ph sz="half" idx="1"/>
          </p:nvPr>
        </p:nvSpPr>
        <p:spPr/>
        <p:txBody>
          <a:bodyPr/>
          <a:lstStyle/>
          <a:p>
            <a:r>
              <a:rPr lang="en-US" dirty="0"/>
              <a:t>Before Cleaning</a:t>
            </a:r>
          </a:p>
          <a:p>
            <a:pPr marL="0" indent="0">
              <a:buNone/>
            </a:pPr>
            <a:endParaRPr lang="en-US" dirty="0"/>
          </a:p>
        </p:txBody>
      </p:sp>
      <p:sp>
        <p:nvSpPr>
          <p:cNvPr id="9" name="Content Placeholder 8">
            <a:extLst>
              <a:ext uri="{FF2B5EF4-FFF2-40B4-BE49-F238E27FC236}">
                <a16:creationId xmlns:a16="http://schemas.microsoft.com/office/drawing/2014/main" id="{2DE492B3-FC15-4763-A4E7-DCCEEABF5AB3}"/>
              </a:ext>
            </a:extLst>
          </p:cNvPr>
          <p:cNvSpPr>
            <a:spLocks noGrp="1"/>
          </p:cNvSpPr>
          <p:nvPr>
            <p:ph sz="half" idx="2"/>
          </p:nvPr>
        </p:nvSpPr>
        <p:spPr/>
        <p:txBody>
          <a:bodyPr/>
          <a:lstStyle/>
          <a:p>
            <a:r>
              <a:rPr lang="en-US" dirty="0"/>
              <a:t>After Cleaning</a:t>
            </a:r>
          </a:p>
          <a:p>
            <a:pPr marL="0" indent="0">
              <a:buNone/>
            </a:pPr>
            <a:endParaRPr lang="en-US" dirty="0"/>
          </a:p>
        </p:txBody>
      </p:sp>
      <p:pic>
        <p:nvPicPr>
          <p:cNvPr id="10" name="Picture 9">
            <a:extLst>
              <a:ext uri="{FF2B5EF4-FFF2-40B4-BE49-F238E27FC236}">
                <a16:creationId xmlns:a16="http://schemas.microsoft.com/office/drawing/2014/main" id="{1C60BE3F-E476-4DF7-BC97-92C2A0CF322F}"/>
              </a:ext>
            </a:extLst>
          </p:cNvPr>
          <p:cNvPicPr>
            <a:picLocks noChangeAspect="1"/>
          </p:cNvPicPr>
          <p:nvPr/>
        </p:nvPicPr>
        <p:blipFill rotWithShape="1">
          <a:blip r:embed="rId2"/>
          <a:srcRect l="25704" t="29903" r="25947" b="19094"/>
          <a:stretch/>
        </p:blipFill>
        <p:spPr>
          <a:xfrm>
            <a:off x="282804" y="2252393"/>
            <a:ext cx="5656357" cy="3497802"/>
          </a:xfrm>
          <a:prstGeom prst="rect">
            <a:avLst/>
          </a:prstGeom>
        </p:spPr>
      </p:pic>
      <p:pic>
        <p:nvPicPr>
          <p:cNvPr id="11" name="Picture 10">
            <a:extLst>
              <a:ext uri="{FF2B5EF4-FFF2-40B4-BE49-F238E27FC236}">
                <a16:creationId xmlns:a16="http://schemas.microsoft.com/office/drawing/2014/main" id="{A8F88617-20B9-414E-8D6C-74B58B583B3D}"/>
              </a:ext>
            </a:extLst>
          </p:cNvPr>
          <p:cNvPicPr>
            <a:picLocks noChangeAspect="1"/>
          </p:cNvPicPr>
          <p:nvPr/>
        </p:nvPicPr>
        <p:blipFill rotWithShape="1">
          <a:blip r:embed="rId3"/>
          <a:srcRect l="25777" t="30162" r="25946" b="19871"/>
          <a:stretch/>
        </p:blipFill>
        <p:spPr>
          <a:xfrm>
            <a:off x="6294267" y="2252393"/>
            <a:ext cx="5743762" cy="3497802"/>
          </a:xfrm>
          <a:prstGeom prst="rect">
            <a:avLst/>
          </a:prstGeom>
        </p:spPr>
      </p:pic>
    </p:spTree>
    <p:extLst>
      <p:ext uri="{BB962C8B-B14F-4D97-AF65-F5344CB8AC3E}">
        <p14:creationId xmlns:p14="http://schemas.microsoft.com/office/powerpoint/2010/main" val="212624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691349E-30FC-420B-96F1-1B5F3D619D36}"/>
              </a:ext>
            </a:extLst>
          </p:cNvPr>
          <p:cNvSpPr txBox="1">
            <a:spLocks/>
          </p:cNvSpPr>
          <p:nvPr/>
        </p:nvSpPr>
        <p:spPr>
          <a:xfrm>
            <a:off x="1524000" y="1122363"/>
            <a:ext cx="9144000" cy="8459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PCA Analysis</a:t>
            </a:r>
          </a:p>
        </p:txBody>
      </p:sp>
      <p:sp>
        <p:nvSpPr>
          <p:cNvPr id="3" name="Subtitle 3">
            <a:extLst>
              <a:ext uri="{FF2B5EF4-FFF2-40B4-BE49-F238E27FC236}">
                <a16:creationId xmlns:a16="http://schemas.microsoft.com/office/drawing/2014/main" id="{693677FC-B920-42F1-9C3A-F38C2F10A30D}"/>
              </a:ext>
            </a:extLst>
          </p:cNvPr>
          <p:cNvSpPr txBox="1">
            <a:spLocks/>
          </p:cNvSpPr>
          <p:nvPr/>
        </p:nvSpPr>
        <p:spPr>
          <a:xfrm>
            <a:off x="1524000" y="1968285"/>
            <a:ext cx="9144000" cy="376735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Since we were working on a very large dataset with almost 69 variables it was necessary to find the strongest features that were affecting the Value Column.</a:t>
            </a:r>
          </a:p>
          <a:p>
            <a:r>
              <a:rPr lang="en-US" sz="2200"/>
              <a:t>Having to many features results in noise and  difficulties in the data so performing Principle component Analysis helps in Dimensionality reduction and provides better visualization, perspective and less complexity of the data set.</a:t>
            </a:r>
          </a:p>
          <a:p>
            <a:r>
              <a:rPr lang="en-US" sz="2200"/>
              <a:t>After performing the PCA Algorithm on the dataset we found 30 components resulted in variance close to ~ 98%. </a:t>
            </a:r>
          </a:p>
          <a:p>
            <a:r>
              <a:rPr lang="en-US" sz="2200"/>
              <a:t>Therefore, in this case, we selected number of components as 30 [PC1 to PC30] and proceeded to the modeling stage. </a:t>
            </a:r>
          </a:p>
          <a:p>
            <a:r>
              <a:rPr lang="en-US" sz="2200"/>
              <a:t>We added the training data set with the 30 PCA  Components and for testing we will use this 30 Components as predictor variables.</a:t>
            </a:r>
          </a:p>
          <a:p>
            <a:endParaRPr lang="en-US" dirty="0"/>
          </a:p>
        </p:txBody>
      </p:sp>
    </p:spTree>
    <p:extLst>
      <p:ext uri="{BB962C8B-B14F-4D97-AF65-F5344CB8AC3E}">
        <p14:creationId xmlns:p14="http://schemas.microsoft.com/office/powerpoint/2010/main" val="444368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A720F46-000B-40C5-980D-BE3DDDC1409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Plot for PCA</a:t>
            </a:r>
          </a:p>
        </p:txBody>
      </p:sp>
      <p:pic>
        <p:nvPicPr>
          <p:cNvPr id="3" name="Content Placeholder 3">
            <a:extLst>
              <a:ext uri="{FF2B5EF4-FFF2-40B4-BE49-F238E27FC236}">
                <a16:creationId xmlns:a16="http://schemas.microsoft.com/office/drawing/2014/main" id="{22E616E3-AD34-4E4B-996F-E1845D96CC60}"/>
              </a:ext>
            </a:extLst>
          </p:cNvPr>
          <p:cNvPicPr>
            <a:picLocks noChangeAspect="1"/>
          </p:cNvPicPr>
          <p:nvPr/>
        </p:nvPicPr>
        <p:blipFill rotWithShape="1">
          <a:blip r:embed="rId2"/>
          <a:srcRect l="50935" t="44059" b="4474"/>
          <a:stretch/>
        </p:blipFill>
        <p:spPr>
          <a:xfrm>
            <a:off x="426096" y="1941922"/>
            <a:ext cx="5593704" cy="3831197"/>
          </a:xfrm>
          <a:prstGeom prst="rect">
            <a:avLst/>
          </a:prstGeom>
        </p:spPr>
      </p:pic>
      <p:pic>
        <p:nvPicPr>
          <p:cNvPr id="4" name="Content Placeholder 9">
            <a:extLst>
              <a:ext uri="{FF2B5EF4-FFF2-40B4-BE49-F238E27FC236}">
                <a16:creationId xmlns:a16="http://schemas.microsoft.com/office/drawing/2014/main" id="{D4E127E8-7CB9-454E-A349-F3D52A6D07B9}"/>
              </a:ext>
            </a:extLst>
          </p:cNvPr>
          <p:cNvPicPr>
            <a:picLocks noChangeAspect="1"/>
          </p:cNvPicPr>
          <p:nvPr/>
        </p:nvPicPr>
        <p:blipFill rotWithShape="1">
          <a:blip r:embed="rId3"/>
          <a:srcRect t="8165" r="49377" b="43447"/>
          <a:stretch/>
        </p:blipFill>
        <p:spPr>
          <a:xfrm>
            <a:off x="6172202" y="1941923"/>
            <a:ext cx="5690846" cy="3924186"/>
          </a:xfrm>
          <a:prstGeom prst="rect">
            <a:avLst/>
          </a:prstGeom>
        </p:spPr>
      </p:pic>
    </p:spTree>
    <p:extLst>
      <p:ext uri="{BB962C8B-B14F-4D97-AF65-F5344CB8AC3E}">
        <p14:creationId xmlns:p14="http://schemas.microsoft.com/office/powerpoint/2010/main" val="373701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5ED8E1-3DC1-4037-97CC-39D74E5E2238}"/>
              </a:ext>
            </a:extLst>
          </p:cNvPr>
          <p:cNvSpPr>
            <a:spLocks noGrp="1"/>
          </p:cNvSpPr>
          <p:nvPr>
            <p:ph type="title"/>
          </p:nvPr>
        </p:nvSpPr>
        <p:spPr>
          <a:xfrm>
            <a:off x="838200" y="327418"/>
            <a:ext cx="10515600" cy="1325563"/>
          </a:xfrm>
        </p:spPr>
        <p:txBody>
          <a:bodyPr>
            <a:normAutofit/>
          </a:bodyPr>
          <a:lstStyle/>
          <a:p>
            <a:r>
              <a:rPr lang="en-US" sz="4000" b="1" dirty="0"/>
              <a:t>Linear Regression without PCA</a:t>
            </a:r>
            <a:r>
              <a:rPr lang="en-US" sz="3200" b="1" dirty="0"/>
              <a:t> </a:t>
            </a:r>
            <a:endParaRPr lang="en-US" sz="4000" b="1" dirty="0"/>
          </a:p>
        </p:txBody>
      </p:sp>
      <p:sp>
        <p:nvSpPr>
          <p:cNvPr id="7" name="Content Placeholder 2">
            <a:extLst>
              <a:ext uri="{FF2B5EF4-FFF2-40B4-BE49-F238E27FC236}">
                <a16:creationId xmlns:a16="http://schemas.microsoft.com/office/drawing/2014/main" id="{0B760146-1589-4319-A8DD-7FD2FAD0CBB5}"/>
              </a:ext>
            </a:extLst>
          </p:cNvPr>
          <p:cNvSpPr>
            <a:spLocks noGrp="1"/>
          </p:cNvSpPr>
          <p:nvPr>
            <p:ph idx="1"/>
          </p:nvPr>
        </p:nvSpPr>
        <p:spPr>
          <a:xfrm>
            <a:off x="838200" y="1825625"/>
            <a:ext cx="10515600" cy="4351338"/>
          </a:xfrm>
        </p:spPr>
        <p:txBody>
          <a:bodyPr>
            <a:normAutofit lnSpcReduction="10000"/>
          </a:bodyPr>
          <a:lstStyle/>
          <a:p>
            <a:r>
              <a:rPr lang="en-US" dirty="0"/>
              <a:t>In</a:t>
            </a:r>
            <a:r>
              <a:rPr lang="zh-CN" altLang="en-US" dirty="0"/>
              <a:t> </a:t>
            </a:r>
            <a:r>
              <a:rPr lang="en-US" altLang="zh-CN" dirty="0"/>
              <a:t>the</a:t>
            </a:r>
            <a:r>
              <a:rPr lang="zh-CN" altLang="en-US" dirty="0"/>
              <a:t> </a:t>
            </a:r>
            <a:r>
              <a:rPr lang="en-US" altLang="zh-CN" dirty="0"/>
              <a:t>case,</a:t>
            </a:r>
            <a:r>
              <a:rPr lang="zh-CN" altLang="en-US" dirty="0"/>
              <a:t> </a:t>
            </a:r>
            <a:r>
              <a:rPr lang="en-US" altLang="zh-CN" dirty="0"/>
              <a:t>we</a:t>
            </a:r>
            <a:r>
              <a:rPr lang="zh-CN" altLang="en-US" dirty="0"/>
              <a:t> </a:t>
            </a:r>
            <a:r>
              <a:rPr lang="en-US" altLang="zh-CN" dirty="0"/>
              <a:t>don’t</a:t>
            </a:r>
            <a:r>
              <a:rPr lang="zh-CN" altLang="en-US" dirty="0"/>
              <a:t> </a:t>
            </a:r>
            <a:r>
              <a:rPr lang="en-US" altLang="zh-CN" dirty="0"/>
              <a:t>use</a:t>
            </a:r>
            <a:r>
              <a:rPr lang="zh-CN" altLang="en-US" dirty="0"/>
              <a:t> </a:t>
            </a:r>
            <a:r>
              <a:rPr lang="en-US" altLang="zh-CN" dirty="0"/>
              <a:t>PCA</a:t>
            </a:r>
            <a:r>
              <a:rPr lang="zh-CN" altLang="en-US" dirty="0"/>
              <a:t> </a:t>
            </a:r>
            <a:r>
              <a:rPr lang="en-US" altLang="zh-CN" dirty="0"/>
              <a:t>dataset</a:t>
            </a:r>
            <a:r>
              <a:rPr lang="zh-CN" altLang="en-US" dirty="0"/>
              <a:t> </a:t>
            </a:r>
            <a:r>
              <a:rPr lang="en-US" altLang="zh-CN" dirty="0"/>
              <a:t>and</a:t>
            </a:r>
            <a:r>
              <a:rPr lang="zh-CN" altLang="en-US" dirty="0"/>
              <a:t> </a:t>
            </a:r>
            <a:r>
              <a:rPr lang="en-US" altLang="zh-CN" dirty="0"/>
              <a:t>just</a:t>
            </a:r>
            <a:r>
              <a:rPr lang="zh-CN" altLang="en-US" dirty="0"/>
              <a:t> </a:t>
            </a:r>
            <a:r>
              <a:rPr lang="en-US" altLang="zh-CN" dirty="0"/>
              <a:t>train</a:t>
            </a:r>
            <a:r>
              <a:rPr lang="zh-CN" altLang="en-US" dirty="0"/>
              <a:t> </a:t>
            </a:r>
            <a:r>
              <a:rPr lang="en-US" altLang="zh-CN" dirty="0"/>
              <a:t>the</a:t>
            </a:r>
            <a:r>
              <a:rPr lang="zh-CN" altLang="en-US" dirty="0"/>
              <a:t> </a:t>
            </a:r>
            <a:r>
              <a:rPr lang="en-US" altLang="zh-CN" dirty="0"/>
              <a:t>“</a:t>
            </a:r>
            <a:r>
              <a:rPr lang="en-US" altLang="zh-CN" dirty="0" err="1"/>
              <a:t>lm</a:t>
            </a:r>
            <a:r>
              <a:rPr lang="en-US" altLang="zh-CN" dirty="0"/>
              <a:t>”</a:t>
            </a:r>
            <a:r>
              <a:rPr lang="zh-CN" altLang="en-US" dirty="0"/>
              <a:t> </a:t>
            </a:r>
            <a:r>
              <a:rPr lang="en-US" altLang="zh-CN" dirty="0"/>
              <a:t>model</a:t>
            </a:r>
            <a:r>
              <a:rPr lang="zh-CN" altLang="en-US" dirty="0"/>
              <a:t> </a:t>
            </a:r>
            <a:r>
              <a:rPr lang="en-US" altLang="zh-CN" dirty="0"/>
              <a:t>by</a:t>
            </a:r>
            <a:r>
              <a:rPr lang="zh-CN" altLang="en-US" dirty="0"/>
              <a:t> </a:t>
            </a:r>
            <a:r>
              <a:rPr lang="en-US" altLang="zh-CN" dirty="0"/>
              <a:t>“original”</a:t>
            </a:r>
            <a:r>
              <a:rPr lang="zh-CN" altLang="en-US" dirty="0"/>
              <a:t> </a:t>
            </a:r>
            <a:r>
              <a:rPr lang="en-US" altLang="zh-CN" dirty="0"/>
              <a:t>(has</a:t>
            </a:r>
            <a:r>
              <a:rPr lang="zh-CN" altLang="en-US" dirty="0"/>
              <a:t> </a:t>
            </a:r>
            <a:r>
              <a:rPr lang="en-US" altLang="zh-CN" dirty="0"/>
              <a:t>been</a:t>
            </a:r>
            <a:r>
              <a:rPr lang="zh-CN" altLang="en-US" dirty="0"/>
              <a:t> </a:t>
            </a:r>
            <a:r>
              <a:rPr lang="en-US" altLang="zh-CN" dirty="0"/>
              <a:t>cleaned)</a:t>
            </a:r>
            <a:r>
              <a:rPr lang="zh-CN" altLang="en-US" dirty="0"/>
              <a:t> </a:t>
            </a:r>
            <a:r>
              <a:rPr lang="en-US" altLang="zh-CN" dirty="0"/>
              <a:t>dataset.</a:t>
            </a:r>
          </a:p>
          <a:p>
            <a:pPr marL="0" indent="0">
              <a:buNone/>
            </a:pPr>
            <a:endParaRPr lang="en-US" altLang="zh-CN" dirty="0"/>
          </a:p>
          <a:p>
            <a:r>
              <a:rPr lang="en-US" altLang="zh-CN" dirty="0"/>
              <a:t>So,</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some</a:t>
            </a:r>
            <a:r>
              <a:rPr lang="zh-CN" altLang="en-US" dirty="0"/>
              <a:t> </a:t>
            </a:r>
            <a:r>
              <a:rPr lang="en-US" altLang="zh-CN" dirty="0"/>
              <a:t>characteristics</a:t>
            </a:r>
            <a:r>
              <a:rPr lang="zh-CN" altLang="en-US" dirty="0"/>
              <a:t> </a:t>
            </a:r>
            <a:r>
              <a:rPr lang="en-US" altLang="zh-CN" dirty="0"/>
              <a:t>among</a:t>
            </a:r>
            <a:r>
              <a:rPr lang="zh-CN" altLang="en-US" dirty="0"/>
              <a:t> </a:t>
            </a:r>
            <a:r>
              <a:rPr lang="en-US" altLang="zh-CN" dirty="0"/>
              <a:t>all</a:t>
            </a:r>
            <a:r>
              <a:rPr lang="zh-CN" altLang="en-US" dirty="0"/>
              <a:t> </a:t>
            </a:r>
            <a:r>
              <a:rPr lang="en-US" altLang="zh-CN" dirty="0"/>
              <a:t>features.</a:t>
            </a:r>
          </a:p>
          <a:p>
            <a:endParaRPr lang="en-US" dirty="0"/>
          </a:p>
          <a:p>
            <a:r>
              <a:rPr lang="en-US" altLang="zh-CN" dirty="0"/>
              <a:t>The</a:t>
            </a:r>
            <a:r>
              <a:rPr lang="zh-CN" altLang="en-US" dirty="0"/>
              <a:t> </a:t>
            </a:r>
            <a:r>
              <a:rPr lang="en-US" altLang="zh-CN" dirty="0"/>
              <a:t>main</a:t>
            </a:r>
            <a:r>
              <a:rPr lang="zh-CN" altLang="en-US" dirty="0"/>
              <a:t> </a:t>
            </a:r>
            <a:r>
              <a:rPr lang="en-US" altLang="zh-CN" dirty="0"/>
              <a:t>step</a:t>
            </a:r>
          </a:p>
          <a:p>
            <a:pPr marL="914400" lvl="1" indent="-457200">
              <a:buFont typeface="+mj-lt"/>
              <a:buAutoNum type="arabicParenR"/>
            </a:pPr>
            <a:r>
              <a:rPr lang="en-US" altLang="zh-CN" dirty="0"/>
              <a:t>All</a:t>
            </a:r>
            <a:r>
              <a:rPr lang="zh-CN" altLang="en-US" dirty="0"/>
              <a:t> </a:t>
            </a:r>
            <a:r>
              <a:rPr lang="en-US" altLang="zh-CN" dirty="0"/>
              <a:t>features</a:t>
            </a:r>
            <a:r>
              <a:rPr lang="zh-CN" altLang="en-US" dirty="0"/>
              <a:t> </a:t>
            </a:r>
            <a:r>
              <a:rPr lang="en-US" altLang="zh-CN" dirty="0"/>
              <a:t>is</a:t>
            </a:r>
            <a:r>
              <a:rPr lang="zh-CN" altLang="en-US" dirty="0"/>
              <a:t> </a:t>
            </a:r>
            <a:r>
              <a:rPr lang="en-US" altLang="zh-CN" dirty="0"/>
              <a:t>added</a:t>
            </a:r>
            <a:r>
              <a:rPr lang="zh-CN" altLang="en-US" dirty="0"/>
              <a:t> </a:t>
            </a:r>
            <a:r>
              <a:rPr lang="en-US" altLang="zh-CN" dirty="0"/>
              <a:t>to</a:t>
            </a:r>
            <a:r>
              <a:rPr lang="zh-CN" altLang="en-US" dirty="0"/>
              <a:t> </a:t>
            </a:r>
            <a:r>
              <a:rPr lang="en-US" altLang="zh-CN" dirty="0"/>
              <a:t>the</a:t>
            </a:r>
            <a:r>
              <a:rPr lang="zh-CN" altLang="en-US" dirty="0"/>
              <a:t> </a:t>
            </a:r>
            <a:r>
              <a:rPr lang="en-US" altLang="zh-CN" dirty="0"/>
              <a:t>train</a:t>
            </a:r>
            <a:r>
              <a:rPr lang="zh-CN" altLang="en-US" dirty="0"/>
              <a:t> </a:t>
            </a:r>
            <a:r>
              <a:rPr lang="en-US" altLang="zh-CN" dirty="0"/>
              <a:t>model</a:t>
            </a:r>
            <a:r>
              <a:rPr lang="zh-CN" altLang="en-US" dirty="0"/>
              <a:t> </a:t>
            </a:r>
            <a:r>
              <a:rPr lang="en-US" altLang="zh-CN" dirty="0"/>
              <a:t>as</a:t>
            </a:r>
            <a:r>
              <a:rPr lang="zh-CN" altLang="en-US" dirty="0"/>
              <a:t> </a:t>
            </a:r>
            <a:r>
              <a:rPr lang="en-US" altLang="zh-CN" dirty="0"/>
              <a:t>independent</a:t>
            </a:r>
            <a:r>
              <a:rPr lang="zh-CN" altLang="en-US" dirty="0"/>
              <a:t> </a:t>
            </a:r>
            <a:r>
              <a:rPr lang="en-US" altLang="zh-CN" dirty="0"/>
              <a:t>variables.</a:t>
            </a:r>
          </a:p>
          <a:p>
            <a:pPr marL="914400" lvl="1" indent="-457200">
              <a:buFont typeface="+mj-lt"/>
              <a:buAutoNum type="arabicParenR"/>
            </a:pPr>
            <a:r>
              <a:rPr lang="en-US" altLang="zh-CN" dirty="0"/>
              <a:t>Select</a:t>
            </a:r>
            <a:r>
              <a:rPr lang="zh-CN" altLang="en-US" dirty="0"/>
              <a:t> </a:t>
            </a:r>
            <a:r>
              <a:rPr lang="en-US" altLang="zh-CN" dirty="0"/>
              <a:t>some</a:t>
            </a:r>
            <a:r>
              <a:rPr lang="zh-CN" altLang="en-US" dirty="0"/>
              <a:t> </a:t>
            </a:r>
            <a:r>
              <a:rPr lang="en-US" altLang="zh-CN" dirty="0"/>
              <a:t>important</a:t>
            </a:r>
            <a:r>
              <a:rPr lang="zh-CN" altLang="en-US" dirty="0"/>
              <a:t> </a:t>
            </a:r>
            <a:r>
              <a:rPr lang="en-US" altLang="zh-CN" dirty="0"/>
              <a:t>and</a:t>
            </a:r>
            <a:r>
              <a:rPr lang="zh-CN" altLang="en-US" dirty="0"/>
              <a:t> </a:t>
            </a:r>
            <a:r>
              <a:rPr lang="en-US" altLang="zh-CN" dirty="0"/>
              <a:t>meaningful</a:t>
            </a:r>
            <a:r>
              <a:rPr lang="zh-CN" altLang="en-US" dirty="0"/>
              <a:t> </a:t>
            </a:r>
            <a:r>
              <a:rPr lang="en-US" altLang="zh-CN" dirty="0"/>
              <a:t>features</a:t>
            </a:r>
            <a:r>
              <a:rPr lang="zh-CN" altLang="en-US" dirty="0"/>
              <a:t> </a:t>
            </a:r>
            <a:r>
              <a:rPr lang="en-US" altLang="zh-CN" dirty="0"/>
              <a:t>to</a:t>
            </a:r>
            <a:r>
              <a:rPr lang="zh-CN" altLang="en-US" dirty="0"/>
              <a:t> </a:t>
            </a:r>
            <a:r>
              <a:rPr lang="en-US" altLang="zh-CN" dirty="0"/>
              <a:t>create</a:t>
            </a:r>
            <a:r>
              <a:rPr lang="zh-CN" altLang="en-US" dirty="0"/>
              <a:t> </a:t>
            </a:r>
            <a:r>
              <a:rPr lang="en-US" altLang="zh-CN" dirty="0"/>
              <a:t>a</a:t>
            </a:r>
            <a:r>
              <a:rPr lang="zh-CN" altLang="en-US" dirty="0"/>
              <a:t> </a:t>
            </a:r>
            <a:r>
              <a:rPr lang="en-US" altLang="zh-CN" dirty="0"/>
              <a:t>new</a:t>
            </a:r>
            <a:r>
              <a:rPr lang="zh-CN" altLang="en-US" dirty="0"/>
              <a:t> </a:t>
            </a:r>
            <a:r>
              <a:rPr lang="en-US" altLang="zh-CN" dirty="0"/>
              <a:t>model.</a:t>
            </a:r>
          </a:p>
          <a:p>
            <a:pPr marL="914400" lvl="1" indent="-457200">
              <a:buFont typeface="+mj-lt"/>
              <a:buAutoNum type="arabicParenR"/>
            </a:pPr>
            <a:r>
              <a:rPr lang="en-US" altLang="zh-CN" dirty="0"/>
              <a:t>Repeat</a:t>
            </a:r>
            <a:r>
              <a:rPr lang="zh-CN" altLang="en-US" dirty="0"/>
              <a:t> </a:t>
            </a:r>
            <a:r>
              <a:rPr lang="en-US" altLang="zh-CN" dirty="0"/>
              <a:t>step</a:t>
            </a:r>
            <a:r>
              <a:rPr lang="zh-CN" altLang="en-US" dirty="0"/>
              <a:t> </a:t>
            </a:r>
            <a:r>
              <a:rPr lang="en-US" altLang="zh-CN" dirty="0"/>
              <a:t>2</a:t>
            </a:r>
          </a:p>
          <a:p>
            <a:pPr marL="914400" lvl="1" indent="-457200">
              <a:buFont typeface="+mj-lt"/>
              <a:buAutoNum type="arabicParenR"/>
            </a:pPr>
            <a:r>
              <a:rPr lang="en-US" altLang="zh-CN" dirty="0"/>
              <a:t>Get</a:t>
            </a:r>
            <a:r>
              <a:rPr lang="zh-CN" altLang="en-US" dirty="0"/>
              <a:t> </a:t>
            </a:r>
            <a:r>
              <a:rPr lang="en-US" altLang="zh-CN" dirty="0"/>
              <a:t>the</a:t>
            </a:r>
            <a:r>
              <a:rPr lang="zh-CN" altLang="en-US" dirty="0"/>
              <a:t> </a:t>
            </a:r>
            <a:r>
              <a:rPr lang="en-US" altLang="zh-CN" dirty="0"/>
              <a:t>complete</a:t>
            </a:r>
            <a:r>
              <a:rPr lang="zh-CN" altLang="en-US" dirty="0"/>
              <a:t> </a:t>
            </a:r>
            <a:r>
              <a:rPr lang="en-US" altLang="zh-CN" dirty="0"/>
              <a:t>model</a:t>
            </a:r>
            <a:r>
              <a:rPr lang="zh-CN" altLang="en-US" dirty="0"/>
              <a:t> </a:t>
            </a:r>
            <a:r>
              <a:rPr lang="en-US" altLang="zh-CN" dirty="0"/>
              <a:t>which</a:t>
            </a:r>
            <a:r>
              <a:rPr lang="zh-CN" altLang="en-US" dirty="0"/>
              <a:t> </a:t>
            </a:r>
            <a:r>
              <a:rPr lang="en-US" altLang="zh-CN" dirty="0"/>
              <a:t>features</a:t>
            </a:r>
            <a:r>
              <a:rPr lang="zh-CN" altLang="en-US" dirty="0"/>
              <a:t> </a:t>
            </a:r>
            <a:r>
              <a:rPr lang="en-US" altLang="zh-CN" dirty="0"/>
              <a:t>are</a:t>
            </a:r>
            <a:r>
              <a:rPr lang="zh-CN" altLang="en-US" dirty="0"/>
              <a:t> </a:t>
            </a:r>
            <a:r>
              <a:rPr lang="en-US" altLang="zh-CN" dirty="0"/>
              <a:t>all</a:t>
            </a:r>
            <a:r>
              <a:rPr lang="zh-CN" altLang="en-US" dirty="0"/>
              <a:t> </a:t>
            </a:r>
            <a:r>
              <a:rPr lang="en-US" altLang="zh-CN" dirty="0"/>
              <a:t>significant</a:t>
            </a:r>
            <a:r>
              <a:rPr lang="zh-CN" altLang="en-US" dirty="0"/>
              <a:t> </a:t>
            </a:r>
            <a:r>
              <a:rPr lang="en-US" altLang="zh-CN" dirty="0"/>
              <a:t>(low</a:t>
            </a:r>
            <a:r>
              <a:rPr lang="zh-CN" altLang="en-US" dirty="0"/>
              <a:t> </a:t>
            </a:r>
            <a:r>
              <a:rPr lang="en-US" altLang="zh-CN" dirty="0"/>
              <a:t>p-value)</a:t>
            </a:r>
            <a:endParaRPr lang="en-US" dirty="0"/>
          </a:p>
        </p:txBody>
      </p:sp>
    </p:spTree>
    <p:extLst>
      <p:ext uri="{BB962C8B-B14F-4D97-AF65-F5344CB8AC3E}">
        <p14:creationId xmlns:p14="http://schemas.microsoft.com/office/powerpoint/2010/main" val="649032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F747F5-D56A-4F4C-84A1-A92AD5D27FA6}"/>
              </a:ext>
            </a:extLst>
          </p:cNvPr>
          <p:cNvSpPr>
            <a:spLocks noGrp="1"/>
          </p:cNvSpPr>
          <p:nvPr>
            <p:ph type="title"/>
          </p:nvPr>
        </p:nvSpPr>
        <p:spPr>
          <a:xfrm>
            <a:off x="838200" y="365125"/>
            <a:ext cx="10515600" cy="1325563"/>
          </a:xfrm>
        </p:spPr>
        <p:txBody>
          <a:bodyPr/>
          <a:lstStyle/>
          <a:p>
            <a:r>
              <a:rPr lang="en-US" altLang="zh-CN" b="1" dirty="0"/>
              <a:t>Step</a:t>
            </a:r>
            <a:r>
              <a:rPr lang="zh-CN" altLang="en-US" b="1" dirty="0"/>
              <a:t> </a:t>
            </a:r>
            <a:r>
              <a:rPr lang="en-US" altLang="zh-CN" b="1" dirty="0"/>
              <a:t>1:</a:t>
            </a:r>
            <a:r>
              <a:rPr lang="zh-CN" altLang="en-US" b="1" dirty="0"/>
              <a:t> </a:t>
            </a:r>
            <a:r>
              <a:rPr lang="en-US" altLang="zh-CN" b="1" dirty="0"/>
              <a:t>all</a:t>
            </a:r>
            <a:r>
              <a:rPr lang="zh-CN" altLang="en-US" b="1" dirty="0"/>
              <a:t> </a:t>
            </a:r>
            <a:r>
              <a:rPr lang="en-US" altLang="zh-CN" b="1" dirty="0"/>
              <a:t>features</a:t>
            </a:r>
            <a:endParaRPr lang="en-US" b="1" dirty="0"/>
          </a:p>
        </p:txBody>
      </p:sp>
      <p:sp>
        <p:nvSpPr>
          <p:cNvPr id="5" name="Content Placeholder 2">
            <a:extLst>
              <a:ext uri="{FF2B5EF4-FFF2-40B4-BE49-F238E27FC236}">
                <a16:creationId xmlns:a16="http://schemas.microsoft.com/office/drawing/2014/main" id="{2B09A815-D28D-4F0B-AD76-E15D514B4741}"/>
              </a:ext>
            </a:extLst>
          </p:cNvPr>
          <p:cNvSpPr>
            <a:spLocks noGrp="1"/>
          </p:cNvSpPr>
          <p:nvPr>
            <p:ph idx="1"/>
          </p:nvPr>
        </p:nvSpPr>
        <p:spPr>
          <a:xfrm>
            <a:off x="838200" y="1825625"/>
            <a:ext cx="10515600" cy="4351338"/>
          </a:xfrm>
        </p:spPr>
        <p:txBody>
          <a:bodyPr/>
          <a:lstStyle/>
          <a:p>
            <a:r>
              <a:rPr lang="en-US" altLang="zh-CN" dirty="0"/>
              <a:t>In</a:t>
            </a:r>
            <a:r>
              <a:rPr lang="zh-CN" altLang="en-US" dirty="0"/>
              <a:t> </a:t>
            </a:r>
            <a:r>
              <a:rPr lang="en-US" altLang="zh-CN" dirty="0"/>
              <a:t>the</a:t>
            </a:r>
            <a:r>
              <a:rPr lang="zh-CN" altLang="en-US" dirty="0"/>
              <a:t> </a:t>
            </a:r>
            <a:r>
              <a:rPr lang="en-US" altLang="zh-CN" dirty="0"/>
              <a:t>step,</a:t>
            </a:r>
            <a:r>
              <a:rPr lang="zh-CN" altLang="en-US" dirty="0"/>
              <a:t> </a:t>
            </a:r>
            <a:r>
              <a:rPr lang="en-US" altLang="zh-CN" dirty="0"/>
              <a:t>all</a:t>
            </a:r>
            <a:r>
              <a:rPr lang="zh-CN" altLang="en-US" dirty="0"/>
              <a:t> </a:t>
            </a:r>
            <a:r>
              <a:rPr lang="en-US" altLang="zh-CN" dirty="0"/>
              <a:t>features</a:t>
            </a:r>
            <a:r>
              <a:rPr lang="zh-CN" altLang="en-US" dirty="0"/>
              <a:t> </a:t>
            </a:r>
            <a:r>
              <a:rPr lang="en-US" altLang="zh-CN" dirty="0"/>
              <a:t>is</a:t>
            </a:r>
            <a:r>
              <a:rPr lang="zh-CN" altLang="en-US" dirty="0"/>
              <a:t> </a:t>
            </a:r>
            <a:r>
              <a:rPr lang="en-US" altLang="zh-CN" dirty="0"/>
              <a:t>added</a:t>
            </a:r>
            <a:r>
              <a:rPr lang="zh-CN" altLang="en-US" dirty="0"/>
              <a:t> </a:t>
            </a:r>
            <a:r>
              <a:rPr lang="en-US" altLang="zh-CN" dirty="0"/>
              <a:t>to</a:t>
            </a:r>
            <a:r>
              <a:rPr lang="zh-CN" altLang="en-US" dirty="0"/>
              <a:t> </a:t>
            </a:r>
            <a:r>
              <a:rPr lang="en-US" altLang="zh-CN" dirty="0"/>
              <a:t>the</a:t>
            </a:r>
            <a:r>
              <a:rPr lang="zh-CN" altLang="en-US" dirty="0"/>
              <a:t> </a:t>
            </a:r>
            <a:r>
              <a:rPr lang="en-US" altLang="zh-CN" dirty="0"/>
              <a:t>train</a:t>
            </a:r>
            <a:r>
              <a:rPr lang="zh-CN" altLang="en-US" dirty="0"/>
              <a:t> </a:t>
            </a:r>
            <a:r>
              <a:rPr lang="en-US" altLang="zh-CN" dirty="0"/>
              <a:t>model</a:t>
            </a:r>
            <a:r>
              <a:rPr lang="zh-CN" altLang="en-US" dirty="0"/>
              <a:t> </a:t>
            </a:r>
            <a:r>
              <a:rPr lang="en-US" altLang="zh-CN" dirty="0"/>
              <a:t>as</a:t>
            </a:r>
            <a:r>
              <a:rPr lang="zh-CN" altLang="en-US" dirty="0"/>
              <a:t> </a:t>
            </a:r>
            <a:r>
              <a:rPr lang="en-US" altLang="zh-CN" dirty="0"/>
              <a:t>independent</a:t>
            </a:r>
            <a:r>
              <a:rPr lang="zh-CN" altLang="en-US" dirty="0"/>
              <a:t> </a:t>
            </a:r>
            <a:r>
              <a:rPr lang="en-US" altLang="zh-CN" dirty="0"/>
              <a:t>variables.</a:t>
            </a:r>
          </a:p>
          <a:p>
            <a:endParaRPr lang="en-US" dirty="0"/>
          </a:p>
        </p:txBody>
      </p:sp>
      <p:pic>
        <p:nvPicPr>
          <p:cNvPr id="6" name="Picture 5">
            <a:extLst>
              <a:ext uri="{FF2B5EF4-FFF2-40B4-BE49-F238E27FC236}">
                <a16:creationId xmlns:a16="http://schemas.microsoft.com/office/drawing/2014/main" id="{C6FB7282-538C-4EC8-A9B0-242AA8DC3C3D}"/>
              </a:ext>
            </a:extLst>
          </p:cNvPr>
          <p:cNvPicPr>
            <a:picLocks noChangeAspect="1"/>
          </p:cNvPicPr>
          <p:nvPr/>
        </p:nvPicPr>
        <p:blipFill>
          <a:blip r:embed="rId2"/>
          <a:stretch>
            <a:fillRect/>
          </a:stretch>
        </p:blipFill>
        <p:spPr>
          <a:xfrm>
            <a:off x="2331812" y="2665290"/>
            <a:ext cx="3117944" cy="3836994"/>
          </a:xfrm>
          <a:prstGeom prst="rect">
            <a:avLst/>
          </a:prstGeom>
        </p:spPr>
      </p:pic>
      <p:pic>
        <p:nvPicPr>
          <p:cNvPr id="7" name="Picture 6">
            <a:extLst>
              <a:ext uri="{FF2B5EF4-FFF2-40B4-BE49-F238E27FC236}">
                <a16:creationId xmlns:a16="http://schemas.microsoft.com/office/drawing/2014/main" id="{037A1780-1D4A-4D9D-98FC-E3500CEE6B93}"/>
              </a:ext>
            </a:extLst>
          </p:cNvPr>
          <p:cNvPicPr>
            <a:picLocks noChangeAspect="1"/>
          </p:cNvPicPr>
          <p:nvPr/>
        </p:nvPicPr>
        <p:blipFill>
          <a:blip r:embed="rId3"/>
          <a:stretch>
            <a:fillRect/>
          </a:stretch>
        </p:blipFill>
        <p:spPr>
          <a:xfrm>
            <a:off x="6989381" y="2655881"/>
            <a:ext cx="3129170" cy="3846403"/>
          </a:xfrm>
          <a:prstGeom prst="rect">
            <a:avLst/>
          </a:prstGeom>
        </p:spPr>
      </p:pic>
    </p:spTree>
    <p:extLst>
      <p:ext uri="{BB962C8B-B14F-4D97-AF65-F5344CB8AC3E}">
        <p14:creationId xmlns:p14="http://schemas.microsoft.com/office/powerpoint/2010/main" val="1751701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997</Words>
  <Application>Microsoft Office PowerPoint</Application>
  <PresentationFormat>Widescreen</PresentationFormat>
  <Paragraphs>137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等线</vt:lpstr>
      <vt:lpstr>等线 Light</vt:lpstr>
      <vt:lpstr>Arial</vt:lpstr>
      <vt:lpstr>Calibri</vt:lpstr>
      <vt:lpstr>Calibri Light</vt:lpstr>
      <vt:lpstr>Lucida Console</vt:lpstr>
      <vt:lpstr>Office Theme</vt:lpstr>
      <vt:lpstr>Data Science Engineering Methods and Tools Midterm Project</vt:lpstr>
      <vt:lpstr>PowerPoint Presentation</vt:lpstr>
      <vt:lpstr>Data set Feature Distribution:</vt:lpstr>
      <vt:lpstr>Data Cleaning</vt:lpstr>
      <vt:lpstr>Missing Values :</vt:lpstr>
      <vt:lpstr>PowerPoint Presentation</vt:lpstr>
      <vt:lpstr>PowerPoint Presentation</vt:lpstr>
      <vt:lpstr>Linear Regression without PCA </vt:lpstr>
      <vt:lpstr>Step 1: all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vt:lpstr>
      <vt:lpstr>Decision tree- Output</vt:lpstr>
      <vt:lpstr>XGBoost</vt:lpstr>
      <vt:lpstr>XGBoost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supriya murty</dc:creator>
  <cp:lastModifiedBy>Dhaval Pandya</cp:lastModifiedBy>
  <cp:revision>49</cp:revision>
  <dcterms:created xsi:type="dcterms:W3CDTF">2019-02-27T17:36:09Z</dcterms:created>
  <dcterms:modified xsi:type="dcterms:W3CDTF">2019-02-27T22:14:27Z</dcterms:modified>
</cp:coreProperties>
</file>